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4" r:id="rId5"/>
    <p:sldMasterId id="2147483695" r:id="rId6"/>
    <p:sldMasterId id="2147483696"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Lst>
  <p:sldSz cy="5143500" cx="9144000"/>
  <p:notesSz cx="6858000" cy="9144000"/>
  <p:embeddedFontLst>
    <p:embeddedFont>
      <p:font typeface="Roboto"/>
      <p:regular r:id="rId79"/>
      <p:bold r:id="rId80"/>
      <p:italic r:id="rId81"/>
      <p:boldItalic r:id="rId82"/>
    </p:embeddedFont>
    <p:embeddedFont>
      <p:font typeface="Roboto Medium"/>
      <p:regular r:id="rId83"/>
      <p:bold r:id="rId84"/>
      <p:italic r:id="rId85"/>
      <p:boldItalic r:id="rId86"/>
    </p:embeddedFont>
    <p:embeddedFont>
      <p:font typeface="Helvetica Neue"/>
      <p:regular r:id="rId87"/>
      <p:bold r:id="rId88"/>
      <p:italic r:id="rId89"/>
      <p:boldItalic r:id="rId90"/>
    </p:embeddedFont>
    <p:embeddedFont>
      <p:font typeface="Helvetica Neue Light"/>
      <p:regular r:id="rId91"/>
      <p:bold r:id="rId92"/>
      <p:italic r:id="rId93"/>
      <p:boldItalic r:id="rId94"/>
    </p:embeddedFont>
    <p:embeddedFont>
      <p:font typeface="Roboto Mono"/>
      <p:regular r:id="rId95"/>
      <p:bold r:id="rId96"/>
      <p:italic r:id="rId97"/>
      <p:boldItalic r:id="rId98"/>
    </p:embeddedFont>
    <p:embeddedFont>
      <p:font typeface="Kalam"/>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C437F30-1301-4CF9-AC1F-2348002C56C8}">
  <a:tblStyle styleId="{EC437F30-1301-4CF9-AC1F-2348002C56C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0" Type="http://schemas.openxmlformats.org/officeDocument/2006/relationships/font" Target="fonts/Kalam-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RobotoMono-regular.fntdata"/><Relationship Id="rId94" Type="http://schemas.openxmlformats.org/officeDocument/2006/relationships/font" Target="fonts/HelveticaNeue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2.xml"/><Relationship Id="rId99" Type="http://schemas.openxmlformats.org/officeDocument/2006/relationships/font" Target="fonts/Kalam-regular.fntdata"/><Relationship Id="rId10" Type="http://schemas.openxmlformats.org/officeDocument/2006/relationships/slide" Target="slides/slide1.xml"/><Relationship Id="rId98" Type="http://schemas.openxmlformats.org/officeDocument/2006/relationships/font" Target="fonts/RobotoMono-bold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HelveticaNeueLight-regular.fntdata"/><Relationship Id="rId90" Type="http://schemas.openxmlformats.org/officeDocument/2006/relationships/font" Target="fonts/HelveticaNeue-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RobotoMedium-bold.fntdata"/><Relationship Id="rId83" Type="http://schemas.openxmlformats.org/officeDocument/2006/relationships/font" Target="fonts/RobotoMedium-regular.fntdata"/><Relationship Id="rId86" Type="http://schemas.openxmlformats.org/officeDocument/2006/relationships/font" Target="fonts/RobotoMedium-boldItalic.fntdata"/><Relationship Id="rId85" Type="http://schemas.openxmlformats.org/officeDocument/2006/relationships/font" Target="fonts/RobotoMedium-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font" Target="fonts/Roboto-regular.fntdata"/><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2a7e086f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2a7e086f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2a7e086f5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2a7e086f5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a div in javasript; essentially what you put other components within; think of it as a blank canvas that you can adjust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2a7e086f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2a7e086f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a div; essentially what you put other components within; think of it as an empty canvas that you can adjust.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2a7e086f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2a7e086f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0a0ffe7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0a0ffe7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0a0ffe76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0a0ffe76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0a0ffe763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0a0ffe763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0a0ffe76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0a0ffe76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a div in javasript; essentially what you put other components within; think of it as a blank canvas that you can adjust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0a0ffe76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0a0ffe76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click on the link, it leads you to an image.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0a0ffe76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0a0ffe76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0a0ffe763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0a0ffe763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an image from your assets folder in your React Native project.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251ee8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251ee8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slack as the place where you ask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0a0ffe763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0a0ffe763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image exists locally, the sizing is known and React Native doesn’t require manuel sizing. However, that is the default. What if we don’t want to just show the entire image? Or we want to scale it down?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0a0ffe763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0a0ffe763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2c113983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2c113983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1b524b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1b524b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1b524be6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1b524be6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1b524be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1b524be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1b524be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1b524be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2c11398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2c113983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2c113983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2c113983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in doubt, it is always good to look up the official style props of a component</a:t>
            </a:r>
            <a:endParaRPr>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2a7e086f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2a7e086f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2a7e086f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2a7e086f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2a7e086f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2a7e086f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62afe3c5f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2afe3c5f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0a0ffe76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0a0ffe7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62b6b57f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62b6b57f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61b524be6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61b524be6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Here, you can see that the image looks different since the dimensions of the image changed.</a:t>
            </a:r>
            <a:endParaRPr>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62b6b57f4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62b6b57f4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63661b61d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63661b61d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We’re now ready to talk about layout control, which mainly deals with Flexboxes. But even before that… </a:t>
            </a:r>
            <a:r>
              <a:rPr i="1" lang="en">
                <a:latin typeface="Roboto"/>
                <a:ea typeface="Roboto"/>
                <a:cs typeface="Roboto"/>
                <a:sym typeface="Roboto"/>
              </a:rPr>
              <a:t>(continue to next slide)</a:t>
            </a:r>
            <a:endParaRPr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62afe3c5f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62afe3c5f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need to talk about how sizing works.</a:t>
            </a:r>
            <a:endParaRPr>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62c113983b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62c113983b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You can override the default sizing by setting the width and height.</a:t>
            </a:r>
            <a:endParaRPr>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2c113983b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62c113983b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percentages, it will set the dimension to be relative to the container it is in. For example, a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 with a </a:t>
            </a:r>
            <a:r>
              <a:rPr lang="en">
                <a:highlight>
                  <a:srgbClr val="F0F3F3"/>
                </a:highlight>
                <a:latin typeface="Roboto Mono"/>
                <a:ea typeface="Roboto Mono"/>
                <a:cs typeface="Roboto Mono"/>
                <a:sym typeface="Roboto Mono"/>
              </a:rPr>
              <a:t>width</a:t>
            </a:r>
            <a:r>
              <a:rPr lang="en">
                <a:latin typeface="Roboto"/>
                <a:ea typeface="Roboto"/>
                <a:cs typeface="Roboto"/>
                <a:sym typeface="Roboto"/>
              </a:rPr>
              <a:t> of </a:t>
            </a:r>
            <a:r>
              <a:rPr lang="en">
                <a:highlight>
                  <a:srgbClr val="F0F3F3"/>
                </a:highlight>
                <a:latin typeface="Roboto Mono"/>
                <a:ea typeface="Roboto Mono"/>
                <a:cs typeface="Roboto Mono"/>
                <a:sym typeface="Roboto Mono"/>
              </a:rPr>
              <a:t>’90%’</a:t>
            </a:r>
            <a:r>
              <a:rPr lang="en">
                <a:latin typeface="Roboto"/>
                <a:ea typeface="Roboto"/>
                <a:cs typeface="Roboto"/>
                <a:sym typeface="Roboto"/>
              </a:rPr>
              <a:t> will take up only 90% of its parent container’s width. A common thing that may happen is that you set the width using a percentage, but </a:t>
            </a:r>
            <a:endParaRPr>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251ee83c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251ee83c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slack as the place where you ask questions.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62afe3c5f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2afe3c5f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percentages, it will set the dimension to be relative to the container it is in. For example, a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 with a </a:t>
            </a:r>
            <a:r>
              <a:rPr lang="en">
                <a:highlight>
                  <a:srgbClr val="F0F3F3"/>
                </a:highlight>
                <a:latin typeface="Roboto Mono"/>
                <a:ea typeface="Roboto Mono"/>
                <a:cs typeface="Roboto Mono"/>
                <a:sym typeface="Roboto Mono"/>
              </a:rPr>
              <a:t>width</a:t>
            </a:r>
            <a:r>
              <a:rPr lang="en">
                <a:latin typeface="Roboto"/>
                <a:ea typeface="Roboto"/>
                <a:cs typeface="Roboto"/>
                <a:sym typeface="Roboto"/>
              </a:rPr>
              <a:t> of 90% with take up only 90% of its parent container’s width.</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62c113983b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62c113983b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This is really useful for images. </a:t>
            </a:r>
            <a:endParaRPr>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62afe3c5f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62afe3c5f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red lines show the bounds of the component itself. It is not a border in this case.</a:t>
            </a:r>
            <a:endParaRPr>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62c113983b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62c113983b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red dashed line denotes the bounds of the content itself while the red solid line denotes the bounds of the entire component. </a:t>
            </a:r>
            <a:r>
              <a:rPr lang="en">
                <a:latin typeface="Roboto"/>
                <a:ea typeface="Roboto"/>
                <a:cs typeface="Roboto"/>
                <a:sym typeface="Roboto"/>
              </a:rPr>
              <a:t>A good thing to note is that padding is the distance the component container wants keep itself from the content inside. This is good for when you don’t want the content to touch the edge of the container.</a:t>
            </a:r>
            <a:endParaRPr>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62c113983b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2c113983b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i.e. when you display text with a background color. Notice the padding exists </a:t>
            </a:r>
            <a:r>
              <a:rPr i="1" lang="en">
                <a:latin typeface="Roboto"/>
                <a:ea typeface="Roboto"/>
                <a:cs typeface="Roboto"/>
                <a:sym typeface="Roboto"/>
              </a:rPr>
              <a:t>within</a:t>
            </a:r>
            <a:r>
              <a:rPr lang="en">
                <a:latin typeface="Roboto"/>
                <a:ea typeface="Roboto"/>
                <a:cs typeface="Roboto"/>
                <a:sym typeface="Roboto"/>
              </a:rPr>
              <a:t> the bounds of the component.</a:t>
            </a:r>
            <a:endParaRPr>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62c113983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2c113983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Thus, if you have a border, it will appear directly outside of a the padding and content.</a:t>
            </a:r>
            <a:endParaRPr>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62c113983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62c113983b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And then the margin will appear right outside of the border. Margin is good for when you want to put distance between the component and another </a:t>
            </a:r>
            <a:endParaRPr>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62c113983b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62c113983b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And then the margin will appear right outside of the border. Margin is good for when you want to put distance between the component and another </a:t>
            </a:r>
            <a:endParaRPr>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63681f62e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63681f62e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63681f62e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63681f62e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2a7e086f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2a7e086f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63681f62e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3681f62e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63661b61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63661b61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does flexboxes save us from a lot of math, but media queries aren’t really built-in to React Native. Flexbox is the main way to make things responsive.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63661b61d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63661b61d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63661b61d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3661b61d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61740be2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61740be2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61740be2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61740be2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63c4d72b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63c4d72bb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63c4d72b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63c4d72b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61740be2e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61740be2e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Click on the React Native Express link and show in more detail how each of these properties work.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items shown in React Native Express are fixed in size and have space to move around. A common mistake is to have enough space to justify the content as </a:t>
            </a:r>
            <a:r>
              <a:rPr lang="en">
                <a:highlight>
                  <a:srgbClr val="F0F3F3"/>
                </a:highlight>
                <a:latin typeface="Roboto Mono"/>
                <a:ea typeface="Roboto Mono"/>
                <a:cs typeface="Roboto Mono"/>
                <a:sym typeface="Roboto Mono"/>
              </a:rPr>
              <a:t>space-around</a:t>
            </a:r>
            <a:r>
              <a:rPr lang="en">
                <a:latin typeface="Roboto"/>
                <a:ea typeface="Roboto"/>
                <a:cs typeface="Roboto"/>
                <a:sym typeface="Roboto"/>
              </a:rPr>
              <a:t> or </a:t>
            </a:r>
            <a:r>
              <a:rPr lang="en">
                <a:highlight>
                  <a:srgbClr val="F0F3F3"/>
                </a:highlight>
                <a:latin typeface="Roboto Mono"/>
                <a:ea typeface="Roboto Mono"/>
                <a:cs typeface="Roboto Mono"/>
                <a:sym typeface="Roboto Mono"/>
              </a:rPr>
              <a:t>space-between</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Every </a:t>
            </a:r>
            <a:r>
              <a:rPr lang="en">
                <a:highlight>
                  <a:srgbClr val="F0F3F3"/>
                </a:highlight>
                <a:latin typeface="Roboto Mono"/>
                <a:ea typeface="Roboto Mono"/>
                <a:cs typeface="Roboto Mono"/>
                <a:sym typeface="Roboto Mono"/>
              </a:rPr>
              <a:t>View</a:t>
            </a:r>
            <a:r>
              <a:rPr lang="en">
                <a:latin typeface="Roboto"/>
                <a:ea typeface="Roboto"/>
                <a:cs typeface="Roboto"/>
                <a:sym typeface="Roboto"/>
              </a:rPr>
              <a:t> is a flexbox already. Meaning, you do not have to set </a:t>
            </a:r>
            <a:r>
              <a:rPr lang="en">
                <a:highlight>
                  <a:srgbClr val="F0F3F3"/>
                </a:highlight>
                <a:latin typeface="Roboto Mono"/>
                <a:ea typeface="Roboto Mono"/>
                <a:cs typeface="Roboto Mono"/>
                <a:sym typeface="Roboto Mono"/>
              </a:rPr>
              <a:t>display: ‘flex’</a:t>
            </a:r>
            <a:r>
              <a:rPr lang="en">
                <a:latin typeface="Roboto"/>
                <a:ea typeface="Roboto"/>
                <a:cs typeface="Roboto"/>
                <a:sym typeface="Roboto"/>
              </a:rPr>
              <a:t> in order to use the style properties shown in the slide. Unlike with absolute positioning, where you have to set </a:t>
            </a:r>
            <a:r>
              <a:rPr lang="en">
                <a:highlight>
                  <a:srgbClr val="F0F3F3"/>
                </a:highlight>
                <a:latin typeface="Roboto Mono"/>
                <a:ea typeface="Roboto Mono"/>
                <a:cs typeface="Roboto Mono"/>
                <a:sym typeface="Roboto Mono"/>
              </a:rPr>
              <a:t>display: ‘absolute’</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All the properties shown (</a:t>
            </a:r>
            <a:r>
              <a:rPr lang="en">
                <a:highlight>
                  <a:srgbClr val="F0F3F3"/>
                </a:highlight>
                <a:latin typeface="Roboto Mono"/>
                <a:ea typeface="Roboto Mono"/>
                <a:cs typeface="Roboto Mono"/>
                <a:sym typeface="Roboto Mono"/>
              </a:rPr>
              <a:t>flexDirection</a:t>
            </a:r>
            <a:r>
              <a:rPr lang="en">
                <a:latin typeface="Roboto"/>
                <a:ea typeface="Roboto"/>
                <a:cs typeface="Roboto"/>
                <a:sym typeface="Roboto"/>
              </a:rPr>
              <a:t>, </a:t>
            </a:r>
            <a:r>
              <a:rPr lang="en">
                <a:highlight>
                  <a:srgbClr val="F0F3F3"/>
                </a:highlight>
                <a:latin typeface="Roboto Mono"/>
                <a:ea typeface="Roboto Mono"/>
                <a:cs typeface="Roboto Mono"/>
                <a:sym typeface="Roboto Mono"/>
              </a:rPr>
              <a:t>justifyContent</a:t>
            </a:r>
            <a:r>
              <a:rPr lang="en">
                <a:latin typeface="Roboto"/>
                <a:ea typeface="Roboto"/>
                <a:cs typeface="Roboto"/>
                <a:sym typeface="Roboto"/>
              </a:rPr>
              <a:t>, </a:t>
            </a:r>
            <a:r>
              <a:rPr lang="en">
                <a:highlight>
                  <a:srgbClr val="F0F3F3"/>
                </a:highlight>
                <a:latin typeface="Roboto Mono"/>
                <a:ea typeface="Roboto Mono"/>
                <a:cs typeface="Roboto Mono"/>
                <a:sym typeface="Roboto Mono"/>
              </a:rPr>
              <a:t>alignItems</a:t>
            </a:r>
            <a:r>
              <a:rPr lang="en">
                <a:latin typeface="Roboto"/>
                <a:ea typeface="Roboto"/>
                <a:cs typeface="Roboto"/>
                <a:sym typeface="Roboto"/>
              </a:rPr>
              <a:t>) affect the child elements of the component. Only </a:t>
            </a:r>
            <a:r>
              <a:rPr lang="en">
                <a:highlight>
                  <a:srgbClr val="F0F3F3"/>
                </a:highlight>
                <a:latin typeface="Roboto Mono"/>
                <a:ea typeface="Roboto Mono"/>
                <a:cs typeface="Roboto Mono"/>
                <a:sym typeface="Roboto Mono"/>
              </a:rPr>
              <a:t>flex</a:t>
            </a:r>
            <a:r>
              <a:rPr lang="en">
                <a:latin typeface="Roboto"/>
                <a:ea typeface="Roboto"/>
                <a:cs typeface="Roboto"/>
                <a:sym typeface="Roboto"/>
              </a:rPr>
              <a:t> affects the component itself.</a:t>
            </a:r>
            <a:endParaRPr>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61740be2e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61740be2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2c11398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2c11398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61740be2e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61740be2e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61740be2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61740be2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61740be2e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61740be2e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Point out where to use View, Image, and Text components.</a:t>
            </a:r>
            <a:endParaRPr>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61740be2e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61740be2e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This is when you actually start to write the code based on how you broke up the components. In example: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highlight>
                  <a:srgbClr val="F0F3F3"/>
                </a:highlight>
                <a:latin typeface="Roboto Mono"/>
                <a:ea typeface="Roboto Mono"/>
                <a:cs typeface="Roboto Mono"/>
                <a:sym typeface="Roboto Mono"/>
              </a:rPr>
              <a:t>&lt;View style={styles.post}&gt;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 style={styles.postHeader}&gt;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 style={styles.postImage}&gt;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 style={styles.postFooter}&gt;</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	...</a:t>
            </a:r>
            <a:endParaRPr>
              <a:highlight>
                <a:srgbClr val="F0F3F3"/>
              </a:highlight>
              <a:latin typeface="Roboto Mono"/>
              <a:ea typeface="Roboto Mono"/>
              <a:cs typeface="Roboto Mono"/>
              <a:sym typeface="Roboto Mono"/>
            </a:endParaRPr>
          </a:p>
          <a:p>
            <a:pPr indent="0" lvl="0" marL="457200" rtl="0" algn="l">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a:p>
            <a:pPr indent="0" lvl="0" marL="0" rtl="0" algn="l">
              <a:spcBef>
                <a:spcPts val="0"/>
              </a:spcBef>
              <a:spcAft>
                <a:spcPts val="0"/>
              </a:spcAft>
              <a:buNone/>
            </a:pPr>
            <a:r>
              <a:rPr lang="en">
                <a:highlight>
                  <a:srgbClr val="F0F3F3"/>
                </a:highlight>
                <a:latin typeface="Roboto Mono"/>
                <a:ea typeface="Roboto Mono"/>
                <a:cs typeface="Roboto Mono"/>
                <a:sym typeface="Roboto Mono"/>
              </a:rPr>
              <a:t>&lt;/View&gt;</a:t>
            </a:r>
            <a:endParaRPr>
              <a:highlight>
                <a:srgbClr val="F0F3F3"/>
              </a:highlight>
              <a:latin typeface="Roboto Mono"/>
              <a:ea typeface="Roboto Mono"/>
              <a:cs typeface="Roboto Mono"/>
              <a:sym typeface="Roboto Mon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62a7e086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62a7e086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62a7e086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62a7e086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2a7e086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2a7e086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63661b61d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63661b61d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63661b61d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63661b61d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63c4d72b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63c4d72b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2a7e086f5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2a7e086f5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are the building blocks of React Native. They are pieces of code that define how your app looks visually.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2a7e086f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2a7e086f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example, we have the </a:t>
            </a:r>
            <a:r>
              <a:rPr lang="en">
                <a:highlight>
                  <a:srgbClr val="F0F3F3"/>
                </a:highlight>
                <a:latin typeface="Roboto Mono"/>
                <a:ea typeface="Roboto Mono"/>
                <a:cs typeface="Roboto Mono"/>
                <a:sym typeface="Roboto Mono"/>
              </a:rPr>
              <a:t>View</a:t>
            </a:r>
            <a:r>
              <a:rPr lang="en">
                <a:latin typeface="Roboto"/>
                <a:ea typeface="Roboto"/>
                <a:cs typeface="Roboto"/>
                <a:sym typeface="Roboto"/>
              </a:rPr>
              <a:t>, </a:t>
            </a:r>
            <a:r>
              <a:rPr lang="en">
                <a:highlight>
                  <a:srgbClr val="F0F3F3"/>
                </a:highlight>
                <a:latin typeface="Roboto Mono"/>
                <a:ea typeface="Roboto Mono"/>
                <a:cs typeface="Roboto Mono"/>
                <a:sym typeface="Roboto Mono"/>
              </a:rPr>
              <a:t>Image</a:t>
            </a:r>
            <a:r>
              <a:rPr lang="en">
                <a:latin typeface="Roboto"/>
                <a:ea typeface="Roboto"/>
                <a:cs typeface="Roboto"/>
                <a:sym typeface="Roboto"/>
              </a:rPr>
              <a:t>, and </a:t>
            </a:r>
            <a:r>
              <a:rPr lang="en">
                <a:highlight>
                  <a:srgbClr val="F0F3F3"/>
                </a:highlight>
                <a:latin typeface="Roboto Mono"/>
                <a:ea typeface="Roboto Mono"/>
                <a:cs typeface="Roboto Mono"/>
                <a:sym typeface="Roboto Mono"/>
              </a:rPr>
              <a:t>Text</a:t>
            </a:r>
            <a:r>
              <a:rPr lang="en">
                <a:latin typeface="Roboto"/>
                <a:ea typeface="Roboto"/>
                <a:cs typeface="Roboto"/>
                <a:sym typeface="Roboto"/>
              </a:rPr>
              <a:t> components. These are the basics, but super important nonetheless.</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2a7e086f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2a7e086f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Similar to a </a:t>
            </a:r>
            <a:r>
              <a:rPr lang="en">
                <a:highlight>
                  <a:srgbClr val="F0F3F3"/>
                </a:highlight>
                <a:latin typeface="Roboto Mono"/>
                <a:ea typeface="Roboto Mono"/>
                <a:cs typeface="Roboto Mono"/>
                <a:sym typeface="Roboto Mono"/>
              </a:rPr>
              <a:t>div</a:t>
            </a:r>
            <a:r>
              <a:rPr lang="en">
                <a:latin typeface="Roboto"/>
                <a:ea typeface="Roboto"/>
                <a:cs typeface="Roboto"/>
                <a:sym typeface="Roboto"/>
              </a:rPr>
              <a:t> in HTML. It is essentially what you put other components within; think of it as a blank canvas that you can adjust.</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s47si.stanford.edu" TargetMode="External"/><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2pPr>
            <a:lvl3pPr lvl="2"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3pPr>
            <a:lvl4pPr lvl="3"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4pPr>
            <a:lvl5pPr lvl="4"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5pPr>
            <a:lvl6pPr lvl="5"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6pPr>
            <a:lvl7pPr lvl="6"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7pPr>
            <a:lvl8pPr lvl="7"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8pPr>
            <a:lvl9pPr lvl="8"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1" name="Shape 61"/>
        <p:cNvGrpSpPr/>
        <p:nvPr/>
      </p:nvGrpSpPr>
      <p:grpSpPr>
        <a:xfrm>
          <a:off x="0" y="0"/>
          <a:ext cx="0" cy="0"/>
          <a:chOff x="0" y="0"/>
          <a:chExt cx="0" cy="0"/>
        </a:xfrm>
      </p:grpSpPr>
      <p:sp>
        <p:nvSpPr>
          <p:cNvPr id="62" name="Google Shape;62;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5" name="Shape 65"/>
        <p:cNvGrpSpPr/>
        <p:nvPr/>
      </p:nvGrpSpPr>
      <p:grpSpPr>
        <a:xfrm>
          <a:off x="0" y="0"/>
          <a:ext cx="0" cy="0"/>
          <a:chOff x="0" y="0"/>
          <a:chExt cx="0" cy="0"/>
        </a:xfrm>
      </p:grpSpPr>
      <p:sp>
        <p:nvSpPr>
          <p:cNvPr id="66" name="Google Shape;66;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p:txBody>
      </p:sp>
      <p:sp>
        <p:nvSpPr>
          <p:cNvPr id="70" name="Google Shape;7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5" name="Google Shape;75;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0" name="Shape 80"/>
        <p:cNvGrpSpPr/>
        <p:nvPr/>
      </p:nvGrpSpPr>
      <p:grpSpPr>
        <a:xfrm>
          <a:off x="0" y="0"/>
          <a:ext cx="0" cy="0"/>
          <a:chOff x="0" y="0"/>
          <a:chExt cx="0" cy="0"/>
        </a:xfrm>
      </p:grpSpPr>
      <p:sp>
        <p:nvSpPr>
          <p:cNvPr id="81" name="Google Shape;81;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4" name="Shape 84"/>
        <p:cNvGrpSpPr/>
        <p:nvPr/>
      </p:nvGrpSpPr>
      <p:grpSpPr>
        <a:xfrm>
          <a:off x="0" y="0"/>
          <a:ext cx="0" cy="0"/>
          <a:chOff x="0" y="0"/>
          <a:chExt cx="0" cy="0"/>
        </a:xfrm>
      </p:grpSpPr>
      <p:sp>
        <p:nvSpPr>
          <p:cNvPr id="85" name="Google Shape;85;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CUSTOM">
    <p:spTree>
      <p:nvGrpSpPr>
        <p:cNvPr id="13" name="Shape 13"/>
        <p:cNvGrpSpPr/>
        <p:nvPr/>
      </p:nvGrpSpPr>
      <p:grpSpPr>
        <a:xfrm>
          <a:off x="0" y="0"/>
          <a:ext cx="0" cy="0"/>
          <a:chOff x="0" y="0"/>
          <a:chExt cx="0" cy="0"/>
        </a:xfrm>
      </p:grpSpPr>
      <p:sp>
        <p:nvSpPr>
          <p:cNvPr id="14" name="Google Shape;14;p3"/>
          <p:cNvSpPr txBox="1"/>
          <p:nvPr/>
        </p:nvSpPr>
        <p:spPr>
          <a:xfrm>
            <a:off x="602650" y="1729525"/>
            <a:ext cx="7847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CS47SI: Cross-Platform Mobile Development</a:t>
            </a:r>
            <a:endParaRPr sz="2400">
              <a:latin typeface="Roboto"/>
              <a:ea typeface="Roboto"/>
              <a:cs typeface="Roboto"/>
              <a:sym typeface="Roboto"/>
            </a:endParaRPr>
          </a:p>
        </p:txBody>
      </p:sp>
      <p:sp>
        <p:nvSpPr>
          <p:cNvPr id="15" name="Google Shape;15;p3"/>
          <p:cNvSpPr txBox="1"/>
          <p:nvPr/>
        </p:nvSpPr>
        <p:spPr>
          <a:xfrm>
            <a:off x="602650" y="4185525"/>
            <a:ext cx="2463600" cy="3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rgbClr val="0097A7"/>
                </a:solidFill>
                <a:latin typeface="Roboto"/>
                <a:ea typeface="Roboto"/>
                <a:cs typeface="Roboto"/>
                <a:sym typeface="Roboto"/>
                <a:hlinkClick r:id="rId2"/>
              </a:rPr>
              <a:t>https://cs47.stanford.edu</a:t>
            </a:r>
            <a:endParaRPr sz="1200">
              <a:latin typeface="Roboto"/>
              <a:ea typeface="Roboto"/>
              <a:cs typeface="Roboto"/>
              <a:sym typeface="Roboto"/>
            </a:endParaRPr>
          </a:p>
        </p:txBody>
      </p:sp>
      <p:sp>
        <p:nvSpPr>
          <p:cNvPr id="16" name="Google Shape;16;p3"/>
          <p:cNvSpPr txBox="1"/>
          <p:nvPr/>
        </p:nvSpPr>
        <p:spPr>
          <a:xfrm>
            <a:off x="938750" y="4540025"/>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Roboto"/>
                <a:ea typeface="Roboto"/>
                <a:cs typeface="Roboto"/>
                <a:sym typeface="Roboto"/>
              </a:rPr>
              <a:t>c</a:t>
            </a:r>
            <a:r>
              <a:rPr lang="en" sz="1200">
                <a:solidFill>
                  <a:srgbClr val="666666"/>
                </a:solidFill>
                <a:latin typeface="Roboto"/>
                <a:ea typeface="Roboto"/>
                <a:cs typeface="Roboto"/>
                <a:sym typeface="Roboto"/>
              </a:rPr>
              <a:t>s47-fall19.slack.com</a:t>
            </a:r>
            <a:endParaRPr sz="1200">
              <a:solidFill>
                <a:srgbClr val="666666"/>
              </a:solidFill>
              <a:latin typeface="Roboto"/>
              <a:ea typeface="Roboto"/>
              <a:cs typeface="Roboto"/>
              <a:sym typeface="Roboto"/>
            </a:endParaRPr>
          </a:p>
        </p:txBody>
      </p:sp>
      <p:pic>
        <p:nvPicPr>
          <p:cNvPr id="17" name="Google Shape;17;p3"/>
          <p:cNvPicPr preferRelativeResize="0"/>
          <p:nvPr/>
        </p:nvPicPr>
        <p:blipFill>
          <a:blip r:embed="rId3">
            <a:alphaModFix/>
          </a:blip>
          <a:stretch>
            <a:fillRect/>
          </a:stretch>
        </p:blipFill>
        <p:spPr>
          <a:xfrm>
            <a:off x="697950" y="4511025"/>
            <a:ext cx="284100" cy="284100"/>
          </a:xfrm>
          <a:prstGeom prst="rect">
            <a:avLst/>
          </a:prstGeom>
          <a:noFill/>
          <a:ln>
            <a:noFill/>
          </a:ln>
        </p:spPr>
      </p:pic>
      <p:sp>
        <p:nvSpPr>
          <p:cNvPr id="18" name="Google Shape;18;p3"/>
          <p:cNvSpPr txBox="1"/>
          <p:nvPr/>
        </p:nvSpPr>
        <p:spPr>
          <a:xfrm>
            <a:off x="5211990" y="3088725"/>
            <a:ext cx="3337800" cy="170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James Landay</a:t>
            </a:r>
            <a:endParaRPr>
              <a:solidFill>
                <a:srgbClr val="000000"/>
              </a:solidFill>
              <a:latin typeface="Roboto"/>
              <a:ea typeface="Roboto"/>
              <a:cs typeface="Roboto"/>
              <a:sym typeface="Roboto"/>
            </a:endParaRPr>
          </a:p>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Abdallah AbuHashem</a:t>
            </a:r>
            <a:endParaRPr>
              <a:solidFill>
                <a:srgbClr val="000000"/>
              </a:solidFill>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Tiffany Manuel</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Cisco Vlahakis</a:t>
            </a:r>
            <a:endParaRPr>
              <a:latin typeface="Roboto"/>
              <a:ea typeface="Roboto"/>
              <a:cs typeface="Roboto"/>
              <a:sym typeface="Roboto"/>
            </a:endParaRPr>
          </a:p>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Vy Mai</a:t>
            </a:r>
            <a:endParaRPr>
              <a:latin typeface="Roboto"/>
              <a:ea typeface="Roboto"/>
              <a:cs typeface="Roboto"/>
              <a:sym typeface="Roboto"/>
            </a:endParaRPr>
          </a:p>
          <a:p>
            <a:pPr indent="0" lvl="0" marL="0" rtl="0" algn="r">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lang="en">
                <a:solidFill>
                  <a:srgbClr val="666666"/>
                </a:solidFill>
                <a:latin typeface="Roboto"/>
                <a:ea typeface="Roboto"/>
                <a:cs typeface="Roboto"/>
                <a:sym typeface="Roboto"/>
              </a:rPr>
              <a:t>Fall 2019</a:t>
            </a:r>
            <a:endParaRPr>
              <a:solidFill>
                <a:srgbClr val="666666"/>
              </a:solidFill>
              <a:latin typeface="Roboto"/>
              <a:ea typeface="Roboto"/>
              <a:cs typeface="Roboto"/>
              <a:sym typeface="Roboto"/>
            </a:endParaRPr>
          </a:p>
        </p:txBody>
      </p:sp>
      <p:sp>
        <p:nvSpPr>
          <p:cNvPr id="19" name="Google Shape;19;p3"/>
          <p:cNvSpPr txBox="1"/>
          <p:nvPr>
            <p:ph idx="1" type="subTitle"/>
          </p:nvPr>
        </p:nvSpPr>
        <p:spPr>
          <a:xfrm>
            <a:off x="602650" y="2181750"/>
            <a:ext cx="7847400" cy="48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440">
          <p15:clr>
            <a:srgbClr val="FA7B17"/>
          </p15:clr>
        </p15:guide>
        <p15:guide id="2" pos="5323">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ouncement">
  <p:cSld name="SECTION_TITLE_AND_DESCRIPTION">
    <p:spTree>
      <p:nvGrpSpPr>
        <p:cNvPr id="87" name="Shape 87"/>
        <p:cNvGrpSpPr/>
        <p:nvPr/>
      </p:nvGrpSpPr>
      <p:grpSpPr>
        <a:xfrm>
          <a:off x="0" y="0"/>
          <a:ext cx="0" cy="0"/>
          <a:chOff x="0" y="0"/>
          <a:chExt cx="0" cy="0"/>
        </a:xfrm>
      </p:grpSpPr>
      <p:sp>
        <p:nvSpPr>
          <p:cNvPr id="88" name="Google Shape;88;p22"/>
          <p:cNvSpPr txBox="1"/>
          <p:nvPr>
            <p:ph type="title"/>
          </p:nvPr>
        </p:nvSpPr>
        <p:spPr>
          <a:xfrm>
            <a:off x="6638100" y="721950"/>
            <a:ext cx="223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22"/>
          <p:cNvSpPr txBox="1"/>
          <p:nvPr>
            <p:ph idx="1" type="subTitle"/>
          </p:nvPr>
        </p:nvSpPr>
        <p:spPr>
          <a:xfrm>
            <a:off x="6638100" y="2291850"/>
            <a:ext cx="223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16">
          <p15:clr>
            <a:srgbClr val="FA7B17"/>
          </p15:clr>
        </p15:guide>
        <p15:guide id="2" pos="554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5"/>
          <p:cNvPicPr preferRelativeResize="0"/>
          <p:nvPr/>
        </p:nvPicPr>
        <p:blipFill rotWithShape="1">
          <a:blip r:embed="rId2">
            <a:alphaModFix/>
          </a:blip>
          <a:srcRect b="74991" l="0" r="86462" t="0"/>
          <a:stretch/>
        </p:blipFill>
        <p:spPr>
          <a:xfrm>
            <a:off x="246700" y="386075"/>
            <a:ext cx="327214" cy="401100"/>
          </a:xfrm>
          <a:prstGeom prst="rect">
            <a:avLst/>
          </a:prstGeom>
          <a:noFill/>
          <a:ln>
            <a:noFill/>
          </a:ln>
        </p:spPr>
      </p:pic>
    </p:spTree>
  </p:cSld>
  <p:clrMapOvr>
    <a:masterClrMapping/>
  </p:clrMapOvr>
  <p:extLst>
    <p:ext uri="{DCECCB84-F9BA-43D5-87BE-67443E8EF086}">
      <p15:sldGuideLst>
        <p15:guide id="1" pos="288">
          <p15:clr>
            <a:srgbClr val="FA7B17"/>
          </p15:clr>
        </p15:guide>
        <p15:guide id="2" pos="5472">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block)">
  <p:cSld name="BLANK_1">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pos="5472">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7" name="Shape 107"/>
        <p:cNvGrpSpPr/>
        <p:nvPr/>
      </p:nvGrpSpPr>
      <p:grpSpPr>
        <a:xfrm>
          <a:off x="0" y="0"/>
          <a:ext cx="0" cy="0"/>
          <a:chOff x="0" y="0"/>
          <a:chExt cx="0" cy="0"/>
        </a:xfrm>
      </p:grpSpPr>
      <p:sp>
        <p:nvSpPr>
          <p:cNvPr id="108" name="Google Shape;108;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 name="Google Shape;109;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3" name="Shape 123"/>
        <p:cNvGrpSpPr/>
        <p:nvPr/>
      </p:nvGrpSpPr>
      <p:grpSpPr>
        <a:xfrm>
          <a:off x="0" y="0"/>
          <a:ext cx="0" cy="0"/>
          <a:chOff x="0" y="0"/>
          <a:chExt cx="0" cy="0"/>
        </a:xfrm>
      </p:grpSpPr>
      <p:sp>
        <p:nvSpPr>
          <p:cNvPr id="124" name="Google Shape;12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0" name="Shape 130"/>
        <p:cNvGrpSpPr/>
        <p:nvPr/>
      </p:nvGrpSpPr>
      <p:grpSpPr>
        <a:xfrm>
          <a:off x="0" y="0"/>
          <a:ext cx="0" cy="0"/>
          <a:chOff x="0" y="0"/>
          <a:chExt cx="0" cy="0"/>
        </a:xfrm>
      </p:grpSpPr>
      <p:sp>
        <p:nvSpPr>
          <p:cNvPr id="131" name="Google Shape;131;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2" name="Google Shape;13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6" name="Google Shape;136;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9" name="Shape 139"/>
        <p:cNvGrpSpPr/>
        <p:nvPr/>
      </p:nvGrpSpPr>
      <p:grpSpPr>
        <a:xfrm>
          <a:off x="0" y="0"/>
          <a:ext cx="0" cy="0"/>
          <a:chOff x="0" y="0"/>
          <a:chExt cx="0" cy="0"/>
        </a:xfrm>
      </p:grpSpPr>
      <p:sp>
        <p:nvSpPr>
          <p:cNvPr id="140" name="Google Shape;140;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1" name="Google Shape;14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2" name="Shape 142"/>
        <p:cNvGrpSpPr/>
        <p:nvPr/>
      </p:nvGrpSpPr>
      <p:grpSpPr>
        <a:xfrm>
          <a:off x="0" y="0"/>
          <a:ext cx="0" cy="0"/>
          <a:chOff x="0" y="0"/>
          <a:chExt cx="0" cy="0"/>
        </a:xfrm>
      </p:grpSpPr>
      <p:sp>
        <p:nvSpPr>
          <p:cNvPr id="143" name="Google Shape;143;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5" name="Google Shape;14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6" name="Shape 146"/>
        <p:cNvGrpSpPr/>
        <p:nvPr/>
      </p:nvGrpSpPr>
      <p:grpSpPr>
        <a:xfrm>
          <a:off x="0" y="0"/>
          <a:ext cx="0" cy="0"/>
          <a:chOff x="0" y="0"/>
          <a:chExt cx="0" cy="0"/>
        </a:xfrm>
      </p:grpSpPr>
      <p:sp>
        <p:nvSpPr>
          <p:cNvPr id="147" name="Google Shape;14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pos="5472">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2" name="Shape 152"/>
        <p:cNvGrpSpPr/>
        <p:nvPr/>
      </p:nvGrpSpPr>
      <p:grpSpPr>
        <a:xfrm>
          <a:off x="0" y="0"/>
          <a:ext cx="0" cy="0"/>
          <a:chOff x="0" y="0"/>
          <a:chExt cx="0" cy="0"/>
        </a:xfrm>
      </p:grpSpPr>
      <p:sp>
        <p:nvSpPr>
          <p:cNvPr id="153" name="Google Shape;153;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4" name="Google Shape;154;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 name="Google Shape;15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6" name="Shape 156"/>
        <p:cNvGrpSpPr/>
        <p:nvPr/>
      </p:nvGrpSpPr>
      <p:grpSpPr>
        <a:xfrm>
          <a:off x="0" y="0"/>
          <a:ext cx="0" cy="0"/>
          <a:chOff x="0" y="0"/>
          <a:chExt cx="0" cy="0"/>
        </a:xfrm>
      </p:grpSpPr>
      <p:sp>
        <p:nvSpPr>
          <p:cNvPr id="157" name="Google Shape;157;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8" name="Google Shape;15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9" name="Shape 159"/>
        <p:cNvGrpSpPr/>
        <p:nvPr/>
      </p:nvGrpSpPr>
      <p:grpSpPr>
        <a:xfrm>
          <a:off x="0" y="0"/>
          <a:ext cx="0" cy="0"/>
          <a:chOff x="0" y="0"/>
          <a:chExt cx="0" cy="0"/>
        </a:xfrm>
      </p:grpSpPr>
      <p:sp>
        <p:nvSpPr>
          <p:cNvPr id="160" name="Google Shape;16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2" name="Google Shape;16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6" name="Google Shape;166;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8" name="Shape 168"/>
        <p:cNvGrpSpPr/>
        <p:nvPr/>
      </p:nvGrpSpPr>
      <p:grpSpPr>
        <a:xfrm>
          <a:off x="0" y="0"/>
          <a:ext cx="0" cy="0"/>
          <a:chOff x="0" y="0"/>
          <a:chExt cx="0" cy="0"/>
        </a:xfrm>
      </p:grpSpPr>
      <p:sp>
        <p:nvSpPr>
          <p:cNvPr id="169" name="Google Shape;1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1" name="Shape 171"/>
        <p:cNvGrpSpPr/>
        <p:nvPr/>
      </p:nvGrpSpPr>
      <p:grpSpPr>
        <a:xfrm>
          <a:off x="0" y="0"/>
          <a:ext cx="0" cy="0"/>
          <a:chOff x="0" y="0"/>
          <a:chExt cx="0" cy="0"/>
        </a:xfrm>
      </p:grpSpPr>
      <p:sp>
        <p:nvSpPr>
          <p:cNvPr id="172" name="Google Shape;172;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3" name="Google Shape;173;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4" name="Google Shape;17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75" name="Shape 175"/>
        <p:cNvGrpSpPr/>
        <p:nvPr/>
      </p:nvGrpSpPr>
      <p:grpSpPr>
        <a:xfrm>
          <a:off x="0" y="0"/>
          <a:ext cx="0" cy="0"/>
          <a:chOff x="0" y="0"/>
          <a:chExt cx="0" cy="0"/>
        </a:xfrm>
      </p:grpSpPr>
      <p:sp>
        <p:nvSpPr>
          <p:cNvPr id="176" name="Google Shape;176;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7" name="Google Shape;17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8" name="Shape 178"/>
        <p:cNvGrpSpPr/>
        <p:nvPr/>
      </p:nvGrpSpPr>
      <p:grpSpPr>
        <a:xfrm>
          <a:off x="0" y="0"/>
          <a:ext cx="0" cy="0"/>
          <a:chOff x="0" y="0"/>
          <a:chExt cx="0" cy="0"/>
        </a:xfrm>
      </p:grpSpPr>
      <p:sp>
        <p:nvSpPr>
          <p:cNvPr id="179" name="Google Shape;179;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1" name="Google Shape;181;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 name="Google Shape;182;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3" name="Google Shape;18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4" name="Shape 184"/>
        <p:cNvGrpSpPr/>
        <p:nvPr/>
      </p:nvGrpSpPr>
      <p:grpSpPr>
        <a:xfrm>
          <a:off x="0" y="0"/>
          <a:ext cx="0" cy="0"/>
          <a:chOff x="0" y="0"/>
          <a:chExt cx="0" cy="0"/>
        </a:xfrm>
      </p:grpSpPr>
      <p:sp>
        <p:nvSpPr>
          <p:cNvPr id="185" name="Google Shape;185;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6" name="Google Shape;18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7" name="Shape 187"/>
        <p:cNvGrpSpPr/>
        <p:nvPr/>
      </p:nvGrpSpPr>
      <p:grpSpPr>
        <a:xfrm>
          <a:off x="0" y="0"/>
          <a:ext cx="0" cy="0"/>
          <a:chOff x="0" y="0"/>
          <a:chExt cx="0" cy="0"/>
        </a:xfrm>
      </p:grpSpPr>
      <p:sp>
        <p:nvSpPr>
          <p:cNvPr id="188" name="Google Shape;188;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9" name="Google Shape;189;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90" name="Google Shape;19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1" name="Shape 191"/>
        <p:cNvGrpSpPr/>
        <p:nvPr/>
      </p:nvGrpSpPr>
      <p:grpSpPr>
        <a:xfrm>
          <a:off x="0" y="0"/>
          <a:ext cx="0" cy="0"/>
          <a:chOff x="0" y="0"/>
          <a:chExt cx="0" cy="0"/>
        </a:xfrm>
      </p:grpSpPr>
      <p:sp>
        <p:nvSpPr>
          <p:cNvPr id="192" name="Google Shape;19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2.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indent="-317500" lvl="1" marL="9144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59" name="Google Shape;5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5" name="Google Shape;10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48" name="Shape 148"/>
        <p:cNvGrpSpPr/>
        <p:nvPr/>
      </p:nvGrpSpPr>
      <p:grpSpPr>
        <a:xfrm>
          <a:off x="0" y="0"/>
          <a:ext cx="0" cy="0"/>
          <a:chOff x="0" y="0"/>
          <a:chExt cx="0" cy="0"/>
        </a:xfrm>
      </p:grpSpPr>
      <p:sp>
        <p:nvSpPr>
          <p:cNvPr id="149" name="Google Shape;14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0" name="Google Shape;150;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51" name="Google Shape;1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s://facebook.github.io/react-native/docs/view.html" TargetMode="External"/><Relationship Id="rId4" Type="http://schemas.openxmlformats.org/officeDocument/2006/relationships/hyperlink" Target="http://www.reactnativeexpress.com/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facebook.github.io/react-native/docs/view.html" TargetMode="External"/><Relationship Id="rId4" Type="http://schemas.openxmlformats.org/officeDocument/2006/relationships/hyperlink" Target="http://www.reactnativeexpress.com/view" TargetMode="External"/><Relationship Id="rId5" Type="http://schemas.openxmlformats.org/officeDocument/2006/relationships/image" Target="../media/image7.jp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s://facebook.github.io/react-native/docs/view.html" TargetMode="External"/><Relationship Id="rId4" Type="http://schemas.openxmlformats.org/officeDocument/2006/relationships/hyperlink" Target="http://www.reactnativeexpress.com/view" TargetMode="External"/><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facebook.github.io/react-native/docs/text" TargetMode="External"/><Relationship Id="rId4" Type="http://schemas.openxmlformats.org/officeDocument/2006/relationships/hyperlink" Target="http://www.reactnativeexpress.com/te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hyperlink" Target="https://facebook.github.io/react-native/docs/assets/favicon.png" TargetMode="External"/><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hyperlink" Target="https://facebook.github.io/react-native/docs/assets/favicon.png" TargetMode="External"/><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s://facebook.github.io/react-native/docs/image.html" TargetMode="External"/><Relationship Id="rId4" Type="http://schemas.openxmlformats.org/officeDocument/2006/relationships/hyperlink" Target="http://www.reactnativeexpress.com/image" TargetMode="External"/><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rationalappdev.com/react-native-cheat-sheet/#styling" TargetMode="External"/><Relationship Id="rId4" Type="http://schemas.openxmlformats.org/officeDocument/2006/relationships/slide" Target="/ppt/slides/slide29.xml"/><Relationship Id="rId5" Type="http://schemas.openxmlformats.org/officeDocument/2006/relationships/slide" Target="/ppt/slides/slide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rationalappdev.com/react-native-cheat-sheet/#styl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s://rationalappdev.com/react-native-cheat-sheet/#styl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rationalappdev.com/react-native-cheat-sheet/#styl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rationalappdev.com/react-native-cheat-sheet/#styl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rationalappdev.com/react-native-cheat-sheet/#styl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rationalappdev.com/react-native-cheat-sheet/#styl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rationalappdev.com/react-native-cheat-sheet/#styl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facebook.github.io/react-native/docs/view-style-prop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cs47si.stanford.edu"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hyperlink" Target="https://codedaily.io/tutorials/22/The-Shapes-of-React-Native"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s://facebook.github.io/react-native/docs/text" TargetMode="External"/><Relationship Id="rId4" Type="http://schemas.openxmlformats.org/officeDocument/2006/relationships/hyperlink" Target="http://www.reactnativeexpress.com/tex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s://facebook.github.io/react-native/docs/text" TargetMode="External"/><Relationship Id="rId4" Type="http://schemas.openxmlformats.org/officeDocument/2006/relationships/hyperlink" Target="http://www.reactnativeexpress.com/text" TargetMode="External"/><Relationship Id="rId5" Type="http://schemas.openxmlformats.org/officeDocument/2006/relationships/hyperlink" Target="https://facebook.github.io/react-native/docs/tex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hyperlink" Target="https://facebook.github.io/react-native/docs/image.html#style" TargetMode="External"/><Relationship Id="rId5" Type="http://schemas.openxmlformats.org/officeDocument/2006/relationships/hyperlink" Target="https://medium.com/@mehran.khan/understanding-resizemode-in-react-native-dd0e455ce63" TargetMode="External"/><Relationship Id="rId6" Type="http://schemas.openxmlformats.org/officeDocument/2006/relationships/hyperlink" Target="https://medium.com/the-react-native-log/tips-for-react-native-images-or-saying-goodbye-to-trial-and-error-b2baaf0a1a4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hyperlink" Target="https://facebook.github.io/react-native/docs/image.html#style" TargetMode="External"/><Relationship Id="rId5" Type="http://schemas.openxmlformats.org/officeDocument/2006/relationships/hyperlink" Target="https://medium.com/@mehran.khan/understanding-resizemode-in-react-native-dd0e455ce63" TargetMode="External"/><Relationship Id="rId6" Type="http://schemas.openxmlformats.org/officeDocument/2006/relationships/hyperlink" Target="https://medium.com/the-react-native-log/tips-for-react-native-images-or-saying-goodbye-to-trial-and-error-b2baaf0a1a4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hyperlink" Target="https://facebook.github.io/react-native/docs/image.html#style" TargetMode="External"/><Relationship Id="rId5" Type="http://schemas.openxmlformats.org/officeDocument/2006/relationships/hyperlink" Target="https://medium.com/@mehran.khan/understanding-resizemode-in-react-native-dd0e455ce63" TargetMode="External"/><Relationship Id="rId6" Type="http://schemas.openxmlformats.org/officeDocument/2006/relationships/hyperlink" Target="https://medium.com/the-react-native-log/tips-for-react-native-images-or-saying-goodbye-to-trial-and-error-b2baaf0a1a4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tinyurl.com/cs47slack2019" TargetMode="External"/><Relationship Id="rId4" Type="http://schemas.openxmlformats.org/officeDocument/2006/relationships/image" Target="../media/image8.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facebook.github.io/react-native/docs/dimension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hyperlink" Target="https://facebook.github.io/react-native/docs/dimensions" TargetMode="External"/><Relationship Id="rId4" Type="http://schemas.openxmlformats.org/officeDocument/2006/relationships/hyperlink" Target="https://snack.expo.io/B1g7ju9vH" TargetMode="External"/><Relationship Id="rId5" Type="http://schemas.openxmlformats.org/officeDocument/2006/relationships/hyperlink" Target="https://snack.expo.io/B1g7ju9vH" TargetMode="External"/><Relationship Id="rId6"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hyperlink" Target="https://facebook.github.io/react-native/docs/dimensions" TargetMode="External"/><Relationship Id="rId4" Type="http://schemas.openxmlformats.org/officeDocument/2006/relationships/hyperlink" Target="https://snack.expo.io/B1g7ju9vH" TargetMode="External"/><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hyperlink" Target="https://facebook.github.io/react-native/docs/dimensions" TargetMode="External"/><Relationship Id="rId4" Type="http://schemas.openxmlformats.org/officeDocument/2006/relationships/hyperlink" Target="https://snack.expo.io/B1g7ju9vH" TargetMode="External"/><Relationship Id="rId5"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facebook.github.io/react-native/docs/flexbox" TargetMode="External"/><Relationship Id="rId6" Type="http://schemas.openxmlformats.org/officeDocument/2006/relationships/hyperlink" Target="http://www.reactnativeexpress.com/flexbox" TargetMode="External"/><Relationship Id="rId7" Type="http://schemas.openxmlformats.org/officeDocument/2006/relationships/hyperlink" Target="https://rationalappdev.com/react-native-cheat-sheet/#flexbox"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hyperlink" Target="https://facebook.github.io/react-native/docs/flexbox" TargetMode="External"/><Relationship Id="rId4" Type="http://schemas.openxmlformats.org/officeDocument/2006/relationships/hyperlink" Target="http://www.reactnativeexpress.com/flexbox" TargetMode="External"/><Relationship Id="rId5" Type="http://schemas.openxmlformats.org/officeDocument/2006/relationships/hyperlink" Target="https://rationalappdev.com/react-native-cheat-sheet/#flexbox" TargetMode="External"/><Relationship Id="rId6"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hyperlink" Target="https://facebook.github.io/react-native/docs/flexbox" TargetMode="External"/><Relationship Id="rId5" Type="http://schemas.openxmlformats.org/officeDocument/2006/relationships/hyperlink" Target="http://www.reactnativeexpress.com/flexbox" TargetMode="External"/><Relationship Id="rId6" Type="http://schemas.openxmlformats.org/officeDocument/2006/relationships/hyperlink" Target="https://rationalappdev.com/react-native-cheat-sheet/#flexbox"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hyperlink" Target="https://snack.expo.io/@vymai/layout---flexboxes" TargetMode="External"/><Relationship Id="rId4" Type="http://schemas.openxmlformats.org/officeDocument/2006/relationships/image" Target="../media/image24.png"/><Relationship Id="rId5" Type="http://schemas.openxmlformats.org/officeDocument/2006/relationships/hyperlink" Target="https://facebook.github.io/react-native/docs/flexbox" TargetMode="External"/><Relationship Id="rId6" Type="http://schemas.openxmlformats.org/officeDocument/2006/relationships/hyperlink" Target="http://www.reactnativeexpress.com/flexbox" TargetMode="External"/><Relationship Id="rId7" Type="http://schemas.openxmlformats.org/officeDocument/2006/relationships/hyperlink" Target="https://rationalappdev.com/react-native-cheat-sheet/#flexbo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hyperlink" Target="https://snack.expo.io/@vymai/layout---flexboxes" TargetMode="External"/><Relationship Id="rId4" Type="http://schemas.openxmlformats.org/officeDocument/2006/relationships/hyperlink" Target="https://facebook.github.io/react-native/docs/flexbox" TargetMode="External"/><Relationship Id="rId5" Type="http://schemas.openxmlformats.org/officeDocument/2006/relationships/hyperlink" Target="http://www.reactnativeexpress.com/flexbox" TargetMode="External"/><Relationship Id="rId6" Type="http://schemas.openxmlformats.org/officeDocument/2006/relationships/hyperlink" Target="https://rationalappdev.com/react-native-cheat-sheet/#flexbox" TargetMode="External"/><Relationship Id="rId7"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hyperlink" Target="https://snack.expo.io/@vymai/619008" TargetMode="External"/><Relationship Id="rId4" Type="http://schemas.openxmlformats.org/officeDocument/2006/relationships/hyperlink" Target="https://facebook.github.io/react-native/docs/flexbox" TargetMode="External"/><Relationship Id="rId5" Type="http://schemas.openxmlformats.org/officeDocument/2006/relationships/hyperlink" Target="http://www.reactnativeexpress.com/flexbox" TargetMode="External"/><Relationship Id="rId6" Type="http://schemas.openxmlformats.org/officeDocument/2006/relationships/hyperlink" Target="https://rationalappdev.com/react-native-cheat-sheet/#flexbox" TargetMode="External"/><Relationship Id="rId7"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hyperlink" Target="https://snack.expo.io/@vymai/619008" TargetMode="External"/><Relationship Id="rId4" Type="http://schemas.openxmlformats.org/officeDocument/2006/relationships/hyperlink" Target="https://facebook.github.io/react-native/docs/flexbox" TargetMode="External"/><Relationship Id="rId5" Type="http://schemas.openxmlformats.org/officeDocument/2006/relationships/hyperlink" Target="http://www.reactnativeexpress.com/flexbox" TargetMode="External"/><Relationship Id="rId6" Type="http://schemas.openxmlformats.org/officeDocument/2006/relationships/hyperlink" Target="https://rationalappdev.com/react-native-cheat-sheet/#flexbox" TargetMode="External"/><Relationship Id="rId7"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hyperlink" Target="http://www.reactnativeexpress.com/flexbox" TargetMode="External"/><Relationship Id="rId4" Type="http://schemas.openxmlformats.org/officeDocument/2006/relationships/hyperlink" Target="https://facebook.github.io/react-native/docs/flexbox" TargetMode="External"/><Relationship Id="rId5" Type="http://schemas.openxmlformats.org/officeDocument/2006/relationships/hyperlink" Target="http://www.reactnativeexpress.com/flexbox" TargetMode="External"/><Relationship Id="rId6" Type="http://schemas.openxmlformats.org/officeDocument/2006/relationships/hyperlink" Target="https://rationalappdev.com/react-native-cheat-sheet/#flexbox"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7.xml"/><Relationship Id="rId3"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8.xml"/><Relationship Id="rId3" Type="http://schemas.openxmlformats.org/officeDocument/2006/relationships/image" Target="../media/image19.png"/><Relationship Id="rId4" Type="http://schemas.openxmlformats.org/officeDocument/2006/relationships/hyperlink" Target="https://tinyurl.com/cs47slack2019" TargetMode="External"/><Relationship Id="rId5" Type="http://schemas.openxmlformats.org/officeDocument/2006/relationships/hyperlink" Target="https://forms.gle/unWg6D8t88j8ZPma7"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hyperlink" Target="https://facebook.github.io/react-native/docs/view.html" TargetMode="External"/><Relationship Id="rId4" Type="http://schemas.openxmlformats.org/officeDocument/2006/relationships/hyperlink" Target="http://www.reactnativeexpress.com/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51"/>
          <p:cNvSpPr txBox="1"/>
          <p:nvPr>
            <p:ph idx="1" type="subTitle"/>
          </p:nvPr>
        </p:nvSpPr>
        <p:spPr>
          <a:xfrm>
            <a:off x="602650" y="2181750"/>
            <a:ext cx="7847400" cy="48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66666"/>
                </a:solidFill>
                <a:latin typeface="Roboto"/>
                <a:ea typeface="Roboto"/>
                <a:cs typeface="Roboto"/>
                <a:sym typeface="Roboto"/>
              </a:rPr>
              <a:t>Lecture 2A: Basic React Native Components &amp; Stylesheets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6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279" name="Google Shape;279;p60"/>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80" name="Google Shape;280;p60"/>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IS IT?</a:t>
            </a:r>
            <a:endParaRPr b="1" sz="1200">
              <a:latin typeface="Roboto"/>
              <a:ea typeface="Roboto"/>
              <a:cs typeface="Roboto"/>
              <a:sym typeface="Roboto"/>
            </a:endParaRPr>
          </a:p>
        </p:txBody>
      </p:sp>
      <p:sp>
        <p:nvSpPr>
          <p:cNvPr id="281" name="Google Shape;281;p60"/>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sp>
        <p:nvSpPr>
          <p:cNvPr id="283" name="Google Shape;283;p60"/>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ADADAD"/>
                </a:solidFill>
                <a:latin typeface="Roboto"/>
                <a:ea typeface="Roboto"/>
                <a:cs typeface="Roboto"/>
                <a:sym typeface="Roboto"/>
              </a:rPr>
              <a:t>A </a:t>
            </a:r>
            <a:r>
              <a:rPr lang="en" sz="2400">
                <a:solidFill>
                  <a:schemeClr val="dk1"/>
                </a:solidFill>
                <a:latin typeface="Roboto"/>
                <a:ea typeface="Roboto"/>
                <a:cs typeface="Roboto"/>
                <a:sym typeface="Roboto"/>
              </a:rPr>
              <a:t>container</a:t>
            </a:r>
            <a:r>
              <a:rPr lang="en" sz="2400">
                <a:solidFill>
                  <a:srgbClr val="ADADAD"/>
                </a:solidFill>
                <a:latin typeface="Roboto"/>
                <a:ea typeface="Roboto"/>
                <a:cs typeface="Roboto"/>
                <a:sym typeface="Roboto"/>
              </a:rPr>
              <a:t> that supports styling and layout control</a:t>
            </a:r>
            <a:endParaRPr sz="2400">
              <a:solidFill>
                <a:srgbClr val="ADADAD"/>
              </a:solidFill>
              <a:latin typeface="Roboto"/>
              <a:ea typeface="Roboto"/>
              <a:cs typeface="Roboto"/>
              <a:sym typeface="Roboto"/>
            </a:endParaRPr>
          </a:p>
        </p:txBody>
      </p:sp>
      <p:sp>
        <p:nvSpPr>
          <p:cNvPr id="284" name="Google Shape;284;p60"/>
          <p:cNvSpPr txBox="1"/>
          <p:nvPr/>
        </p:nvSpPr>
        <p:spPr>
          <a:xfrm>
            <a:off x="4572000" y="2249800"/>
            <a:ext cx="41148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DOES IT EVEN CONTAIN?</a:t>
            </a:r>
            <a:endParaRPr i="1">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6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a:t>
            </a:r>
            <a:endParaRPr>
              <a:latin typeface="Roboto Medium"/>
              <a:ea typeface="Roboto Medium"/>
              <a:cs typeface="Roboto Medium"/>
              <a:sym typeface="Roboto Medium"/>
            </a:endParaRPr>
          </a:p>
        </p:txBody>
      </p:sp>
      <p:sp>
        <p:nvSpPr>
          <p:cNvPr id="290" name="Google Shape;290;p61"/>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91" name="Google Shape;291;p61"/>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IS IT?</a:t>
            </a:r>
            <a:endParaRPr b="1" sz="1200">
              <a:latin typeface="Roboto"/>
              <a:ea typeface="Roboto"/>
              <a:cs typeface="Roboto"/>
              <a:sym typeface="Roboto"/>
            </a:endParaRPr>
          </a:p>
        </p:txBody>
      </p:sp>
      <p:sp>
        <p:nvSpPr>
          <p:cNvPr id="292" name="Google Shape;292;p61"/>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sp>
        <p:nvSpPr>
          <p:cNvPr id="294" name="Google Shape;294;p61"/>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ADADAD"/>
                </a:solidFill>
                <a:latin typeface="Roboto"/>
                <a:ea typeface="Roboto"/>
                <a:cs typeface="Roboto"/>
                <a:sym typeface="Roboto"/>
              </a:rPr>
              <a:t>A </a:t>
            </a:r>
            <a:r>
              <a:rPr lang="en" sz="2400">
                <a:solidFill>
                  <a:schemeClr val="dk1"/>
                </a:solidFill>
                <a:latin typeface="Roboto"/>
                <a:ea typeface="Roboto"/>
                <a:cs typeface="Roboto"/>
                <a:sym typeface="Roboto"/>
              </a:rPr>
              <a:t>container</a:t>
            </a:r>
            <a:r>
              <a:rPr lang="en" sz="2400">
                <a:solidFill>
                  <a:srgbClr val="ADADAD"/>
                </a:solidFill>
                <a:latin typeface="Roboto"/>
                <a:ea typeface="Roboto"/>
                <a:cs typeface="Roboto"/>
                <a:sym typeface="Roboto"/>
              </a:rPr>
              <a:t> that supports styling and layout control</a:t>
            </a:r>
            <a:endParaRPr sz="2400">
              <a:solidFill>
                <a:srgbClr val="ADADAD"/>
              </a:solidFill>
              <a:latin typeface="Roboto"/>
              <a:ea typeface="Roboto"/>
              <a:cs typeface="Roboto"/>
              <a:sym typeface="Roboto"/>
            </a:endParaRPr>
          </a:p>
        </p:txBody>
      </p:sp>
      <p:sp>
        <p:nvSpPr>
          <p:cNvPr id="295" name="Google Shape;295;p61"/>
          <p:cNvSpPr txBox="1"/>
          <p:nvPr/>
        </p:nvSpPr>
        <p:spPr>
          <a:xfrm>
            <a:off x="4572000" y="2249800"/>
            <a:ext cx="41148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Roboto"/>
                <a:ea typeface="Roboto"/>
                <a:cs typeface="Roboto"/>
                <a:sym typeface="Roboto"/>
              </a:rPr>
              <a:t>WHAT DOES IT EVEN CONTAIN?</a:t>
            </a:r>
            <a:endParaRPr b="1" sz="12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sz="2400">
                <a:solidFill>
                  <a:schemeClr val="dk2"/>
                </a:solidFill>
                <a:latin typeface="Roboto"/>
                <a:ea typeface="Roboto"/>
                <a:cs typeface="Roboto"/>
                <a:sym typeface="Roboto"/>
              </a:rPr>
              <a:t>Other components</a:t>
            </a:r>
            <a:endParaRPr sz="2400">
              <a:solidFill>
                <a:schemeClr val="dk2"/>
              </a:solidFill>
              <a:latin typeface="Roboto"/>
              <a:ea typeface="Roboto"/>
              <a:cs typeface="Roboto"/>
              <a:sym typeface="Roboto"/>
            </a:endParaRPr>
          </a:p>
          <a:p>
            <a:pPr indent="0" lvl="0" marL="0" rtl="0" algn="l">
              <a:lnSpc>
                <a:spcPct val="115000"/>
              </a:lnSpc>
              <a:spcBef>
                <a:spcPts val="0"/>
              </a:spcBef>
              <a:spcAft>
                <a:spcPts val="1600"/>
              </a:spcAft>
              <a:buNone/>
            </a:pPr>
            <a:r>
              <a:rPr i="1" lang="en">
                <a:solidFill>
                  <a:schemeClr val="dk2"/>
                </a:solidFill>
                <a:latin typeface="Roboto"/>
                <a:ea typeface="Roboto"/>
                <a:cs typeface="Roboto"/>
                <a:sym typeface="Roboto"/>
              </a:rPr>
              <a:t>referred to as child components</a:t>
            </a:r>
            <a:endParaRPr i="1">
              <a:solidFill>
                <a:schemeClr val="dk2"/>
              </a:solidFill>
              <a:latin typeface="Roboto"/>
              <a:ea typeface="Roboto"/>
              <a:cs typeface="Roboto"/>
              <a:sym typeface="Roboto"/>
            </a:endParaRPr>
          </a:p>
        </p:txBody>
      </p:sp>
      <p:grpSp>
        <p:nvGrpSpPr>
          <p:cNvPr id="296" name="Google Shape;296;p61"/>
          <p:cNvGrpSpPr/>
          <p:nvPr/>
        </p:nvGrpSpPr>
        <p:grpSpPr>
          <a:xfrm>
            <a:off x="4572000" y="3340750"/>
            <a:ext cx="3704400" cy="1179875"/>
            <a:chOff x="4572000" y="3340750"/>
            <a:chExt cx="3704400" cy="1179875"/>
          </a:xfrm>
        </p:grpSpPr>
        <p:pic>
          <p:nvPicPr>
            <p:cNvPr id="297" name="Google Shape;297;p61"/>
            <p:cNvPicPr preferRelativeResize="0"/>
            <p:nvPr/>
          </p:nvPicPr>
          <p:blipFill rotWithShape="1">
            <a:blip r:embed="rId5">
              <a:alphaModFix/>
            </a:blip>
            <a:srcRect b="23464" l="0" r="0" t="19678"/>
            <a:stretch/>
          </p:blipFill>
          <p:spPr>
            <a:xfrm>
              <a:off x="6125775" y="3868275"/>
              <a:ext cx="1007250" cy="572699"/>
            </a:xfrm>
            <a:prstGeom prst="rect">
              <a:avLst/>
            </a:prstGeom>
            <a:noFill/>
            <a:ln cap="flat" cmpd="sng" w="9525">
              <a:solidFill>
                <a:srgbClr val="FF0000"/>
              </a:solidFill>
              <a:prstDash val="solid"/>
              <a:round/>
              <a:headEnd len="sm" w="sm" type="none"/>
              <a:tailEnd len="sm" w="sm" type="none"/>
            </a:ln>
          </p:spPr>
        </p:pic>
        <p:sp>
          <p:nvSpPr>
            <p:cNvPr id="298" name="Google Shape;298;p61"/>
            <p:cNvSpPr txBox="1"/>
            <p:nvPr/>
          </p:nvSpPr>
          <p:spPr>
            <a:xfrm>
              <a:off x="4572000" y="3340750"/>
              <a:ext cx="611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DD0E1"/>
                  </a:solidFill>
                  <a:latin typeface="Roboto"/>
                  <a:ea typeface="Roboto"/>
                  <a:cs typeface="Roboto"/>
                  <a:sym typeface="Roboto"/>
                </a:rPr>
                <a:t>View</a:t>
              </a:r>
              <a:endParaRPr sz="1200">
                <a:solidFill>
                  <a:srgbClr val="4DD0E1"/>
                </a:solidFill>
                <a:latin typeface="Roboto"/>
                <a:ea typeface="Roboto"/>
                <a:cs typeface="Roboto"/>
                <a:sym typeface="Roboto"/>
              </a:endParaRPr>
            </a:p>
          </p:txBody>
        </p:sp>
        <p:sp>
          <p:nvSpPr>
            <p:cNvPr id="299" name="Google Shape;299;p61"/>
            <p:cNvSpPr/>
            <p:nvPr/>
          </p:nvSpPr>
          <p:spPr>
            <a:xfrm>
              <a:off x="4648200" y="3586425"/>
              <a:ext cx="3628200" cy="934200"/>
            </a:xfrm>
            <a:prstGeom prst="rect">
              <a:avLst/>
            </a:prstGeom>
            <a:solidFill>
              <a:srgbClr val="F1C23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DFE0E2"/>
                </a:solidFill>
              </a:endParaRPr>
            </a:p>
          </p:txBody>
        </p:sp>
        <p:grpSp>
          <p:nvGrpSpPr>
            <p:cNvPr id="300" name="Google Shape;300;p61"/>
            <p:cNvGrpSpPr/>
            <p:nvPr/>
          </p:nvGrpSpPr>
          <p:grpSpPr>
            <a:xfrm>
              <a:off x="4779300" y="3586425"/>
              <a:ext cx="1027100" cy="845700"/>
              <a:chOff x="4806300" y="3401950"/>
              <a:chExt cx="1027100" cy="845700"/>
            </a:xfrm>
          </p:grpSpPr>
          <p:sp>
            <p:nvSpPr>
              <p:cNvPr id="301" name="Google Shape;301;p61"/>
              <p:cNvSpPr/>
              <p:nvPr/>
            </p:nvSpPr>
            <p:spPr>
              <a:xfrm>
                <a:off x="4875500" y="3674950"/>
                <a:ext cx="9579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1"/>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grpSp>
          <p:nvGrpSpPr>
            <p:cNvPr id="303" name="Google Shape;303;p61"/>
            <p:cNvGrpSpPr/>
            <p:nvPr/>
          </p:nvGrpSpPr>
          <p:grpSpPr>
            <a:xfrm>
              <a:off x="5911950" y="3586425"/>
              <a:ext cx="1027100" cy="845700"/>
              <a:chOff x="4806300" y="3401950"/>
              <a:chExt cx="1027100" cy="845700"/>
            </a:xfrm>
          </p:grpSpPr>
          <p:sp>
            <p:nvSpPr>
              <p:cNvPr id="304" name="Google Shape;304;p61"/>
              <p:cNvSpPr/>
              <p:nvPr/>
            </p:nvSpPr>
            <p:spPr>
              <a:xfrm>
                <a:off x="4875500" y="3674950"/>
                <a:ext cx="9579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Hello!</a:t>
                </a:r>
                <a:endParaRPr>
                  <a:solidFill>
                    <a:schemeClr val="dk1"/>
                  </a:solidFill>
                  <a:latin typeface="Roboto"/>
                  <a:ea typeface="Roboto"/>
                  <a:cs typeface="Roboto"/>
                  <a:sym typeface="Roboto"/>
                </a:endParaRPr>
              </a:p>
            </p:txBody>
          </p:sp>
          <p:sp>
            <p:nvSpPr>
              <p:cNvPr id="305" name="Google Shape;305;p61"/>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grpSp>
        <p:sp>
          <p:nvSpPr>
            <p:cNvPr id="306" name="Google Shape;306;p61"/>
            <p:cNvSpPr txBox="1"/>
            <p:nvPr/>
          </p:nvSpPr>
          <p:spPr>
            <a:xfrm>
              <a:off x="7044600" y="3586425"/>
              <a:ext cx="1085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07" name="Google Shape;307;p61"/>
            <p:cNvSpPr/>
            <p:nvPr/>
          </p:nvSpPr>
          <p:spPr>
            <a:xfrm>
              <a:off x="7113800" y="3859425"/>
              <a:ext cx="9579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61"/>
            <p:cNvPicPr preferRelativeResize="0"/>
            <p:nvPr/>
          </p:nvPicPr>
          <p:blipFill>
            <a:blip r:embed="rId6">
              <a:alphaModFix/>
            </a:blip>
            <a:stretch>
              <a:fillRect/>
            </a:stretch>
          </p:blipFill>
          <p:spPr>
            <a:xfrm>
              <a:off x="7346925" y="3914112"/>
              <a:ext cx="481025" cy="4810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6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314" name="Google Shape;314;p62"/>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315" name="Google Shape;315;p62"/>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COMMON USES</a:t>
            </a:r>
            <a:endParaRPr b="1" sz="1200">
              <a:latin typeface="Roboto"/>
              <a:ea typeface="Roboto"/>
              <a:cs typeface="Roboto"/>
              <a:sym typeface="Roboto"/>
            </a:endParaRPr>
          </a:p>
        </p:txBody>
      </p:sp>
      <p:sp>
        <p:nvSpPr>
          <p:cNvPr id="316" name="Google Shape;316;p62"/>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grpSp>
        <p:nvGrpSpPr>
          <p:cNvPr id="318" name="Google Shape;318;p62"/>
          <p:cNvGrpSpPr/>
          <p:nvPr/>
        </p:nvGrpSpPr>
        <p:grpSpPr>
          <a:xfrm>
            <a:off x="457200" y="1971925"/>
            <a:ext cx="1489650" cy="1959000"/>
            <a:chOff x="885200" y="1971925"/>
            <a:chExt cx="1489650" cy="1959000"/>
          </a:xfrm>
        </p:grpSpPr>
        <p:sp>
          <p:nvSpPr>
            <p:cNvPr id="319" name="Google Shape;319;p62"/>
            <p:cNvSpPr txBox="1"/>
            <p:nvPr/>
          </p:nvSpPr>
          <p:spPr>
            <a:xfrm>
              <a:off x="885350" y="3537625"/>
              <a:ext cx="14895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55555"/>
                  </a:solidFill>
                  <a:latin typeface="Roboto"/>
                  <a:ea typeface="Roboto"/>
                  <a:cs typeface="Roboto"/>
                  <a:sym typeface="Roboto"/>
                </a:rPr>
                <a:t>Wrap images</a:t>
              </a:r>
              <a:endParaRPr>
                <a:solidFill>
                  <a:srgbClr val="555555"/>
                </a:solidFill>
                <a:latin typeface="Roboto"/>
                <a:ea typeface="Roboto"/>
                <a:cs typeface="Roboto"/>
                <a:sym typeface="Roboto"/>
              </a:endParaRPr>
            </a:p>
          </p:txBody>
        </p:sp>
        <p:pic>
          <p:nvPicPr>
            <p:cNvPr id="320" name="Google Shape;320;p62"/>
            <p:cNvPicPr preferRelativeResize="0"/>
            <p:nvPr/>
          </p:nvPicPr>
          <p:blipFill>
            <a:blip r:embed="rId5">
              <a:alphaModFix/>
            </a:blip>
            <a:stretch>
              <a:fillRect/>
            </a:stretch>
          </p:blipFill>
          <p:spPr>
            <a:xfrm>
              <a:off x="885200" y="1971925"/>
              <a:ext cx="1489501" cy="1489501"/>
            </a:xfrm>
            <a:prstGeom prst="rect">
              <a:avLst/>
            </a:prstGeom>
            <a:noFill/>
            <a:ln cap="flat" cmpd="sng" w="9525">
              <a:solidFill>
                <a:srgbClr val="FF0000"/>
              </a:solidFill>
              <a:prstDash val="solid"/>
              <a:round/>
              <a:headEnd len="sm" w="sm" type="none"/>
              <a:tailEnd len="sm" w="sm" type="none"/>
            </a:ln>
          </p:spPr>
        </p:pic>
      </p:grpSp>
      <p:grpSp>
        <p:nvGrpSpPr>
          <p:cNvPr id="321" name="Google Shape;321;p62"/>
          <p:cNvGrpSpPr/>
          <p:nvPr/>
        </p:nvGrpSpPr>
        <p:grpSpPr>
          <a:xfrm>
            <a:off x="2214275" y="1980900"/>
            <a:ext cx="2550750" cy="1959000"/>
            <a:chOff x="2784000" y="1971925"/>
            <a:chExt cx="2550750" cy="1959000"/>
          </a:xfrm>
        </p:grpSpPr>
        <p:sp>
          <p:nvSpPr>
            <p:cNvPr id="322" name="Google Shape;322;p62"/>
            <p:cNvSpPr txBox="1"/>
            <p:nvPr/>
          </p:nvSpPr>
          <p:spPr>
            <a:xfrm>
              <a:off x="2784000" y="3537625"/>
              <a:ext cx="25506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55555"/>
                  </a:solidFill>
                  <a:latin typeface="Roboto"/>
                  <a:ea typeface="Roboto"/>
                  <a:cs typeface="Roboto"/>
                  <a:sym typeface="Roboto"/>
                </a:rPr>
                <a:t>Background</a:t>
              </a:r>
              <a:endParaRPr>
                <a:solidFill>
                  <a:srgbClr val="555555"/>
                </a:solidFill>
                <a:latin typeface="Roboto"/>
                <a:ea typeface="Roboto"/>
                <a:cs typeface="Roboto"/>
                <a:sym typeface="Roboto"/>
              </a:endParaRPr>
            </a:p>
          </p:txBody>
        </p:sp>
        <p:sp>
          <p:nvSpPr>
            <p:cNvPr id="323" name="Google Shape;323;p62"/>
            <p:cNvSpPr/>
            <p:nvPr/>
          </p:nvSpPr>
          <p:spPr>
            <a:xfrm>
              <a:off x="2784150" y="1971925"/>
              <a:ext cx="2550600" cy="1489500"/>
            </a:xfrm>
            <a:prstGeom prst="rect">
              <a:avLst/>
            </a:prstGeom>
            <a:solidFill>
              <a:srgbClr val="ADADA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FFFFFF"/>
                </a:solidFill>
              </a:endParaRPr>
            </a:p>
          </p:txBody>
        </p:sp>
      </p:grpSp>
      <p:sp>
        <p:nvSpPr>
          <p:cNvPr id="324" name="Google Shape;324;p62"/>
          <p:cNvSpPr/>
          <p:nvPr/>
        </p:nvSpPr>
        <p:spPr>
          <a:xfrm>
            <a:off x="2424200" y="2188975"/>
            <a:ext cx="2130900" cy="1051200"/>
          </a:xfrm>
          <a:prstGeom prst="rect">
            <a:avLst/>
          </a:prstGeom>
          <a:solidFill>
            <a:srgbClr val="4DD0E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Helvetica Neue"/>
                <a:ea typeface="Helvetica Neue"/>
                <a:cs typeface="Helvetica Neue"/>
                <a:sym typeface="Helvetica Neue"/>
              </a:rPr>
              <a:t>Overview</a:t>
            </a:r>
            <a:endParaRPr b="1">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900">
                <a:solidFill>
                  <a:srgbClr val="FFFFFF"/>
                </a:solidFill>
                <a:latin typeface="Helvetica Neue"/>
                <a:ea typeface="Helvetica Neue"/>
                <a:cs typeface="Helvetica Neue"/>
                <a:sym typeface="Helvetica Neue"/>
              </a:rPr>
              <a:t>This course teaches the fundamentals of cross-platform mobile application development with a focus on the React Native framework (RN).</a:t>
            </a:r>
            <a:endParaRPr sz="900">
              <a:solidFill>
                <a:srgbClr val="FFFFFF"/>
              </a:solidFill>
            </a:endParaRPr>
          </a:p>
        </p:txBody>
      </p:sp>
      <p:sp>
        <p:nvSpPr>
          <p:cNvPr id="325" name="Google Shape;325;p62"/>
          <p:cNvSpPr txBox="1"/>
          <p:nvPr/>
        </p:nvSpPr>
        <p:spPr>
          <a:xfrm>
            <a:off x="5032520" y="3537625"/>
            <a:ext cx="36633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55555"/>
                </a:solidFill>
                <a:latin typeface="Roboto"/>
                <a:ea typeface="Roboto"/>
                <a:cs typeface="Roboto"/>
                <a:sym typeface="Roboto"/>
              </a:rPr>
              <a:t>Layout Control</a:t>
            </a:r>
            <a:endParaRPr>
              <a:solidFill>
                <a:srgbClr val="555555"/>
              </a:solidFill>
              <a:latin typeface="Roboto"/>
              <a:ea typeface="Roboto"/>
              <a:cs typeface="Roboto"/>
              <a:sym typeface="Roboto"/>
            </a:endParaRPr>
          </a:p>
        </p:txBody>
      </p:sp>
      <p:sp>
        <p:nvSpPr>
          <p:cNvPr id="326" name="Google Shape;326;p62"/>
          <p:cNvSpPr/>
          <p:nvPr/>
        </p:nvSpPr>
        <p:spPr>
          <a:xfrm>
            <a:off x="5032735" y="1971925"/>
            <a:ext cx="3663300" cy="148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DFE0E2"/>
              </a:solidFill>
            </a:endParaRPr>
          </a:p>
        </p:txBody>
      </p:sp>
      <p:sp>
        <p:nvSpPr>
          <p:cNvPr id="327" name="Google Shape;327;p62"/>
          <p:cNvSpPr/>
          <p:nvPr/>
        </p:nvSpPr>
        <p:spPr>
          <a:xfrm>
            <a:off x="5247275" y="2121900"/>
            <a:ext cx="4383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2"/>
          <p:cNvSpPr/>
          <p:nvPr/>
        </p:nvSpPr>
        <p:spPr>
          <a:xfrm>
            <a:off x="5791775" y="2121900"/>
            <a:ext cx="14832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2"/>
          <p:cNvSpPr/>
          <p:nvPr/>
        </p:nvSpPr>
        <p:spPr>
          <a:xfrm>
            <a:off x="7425275" y="2121900"/>
            <a:ext cx="10626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2"/>
          <p:cNvSpPr/>
          <p:nvPr/>
        </p:nvSpPr>
        <p:spPr>
          <a:xfrm>
            <a:off x="5244125" y="2829775"/>
            <a:ext cx="1510500" cy="4605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2"/>
          <p:cNvSpPr/>
          <p:nvPr/>
        </p:nvSpPr>
        <p:spPr>
          <a:xfrm>
            <a:off x="6880775" y="2829775"/>
            <a:ext cx="1607100" cy="4605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3"/>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3"/>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338" name="Google Shape;338;p6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339" name="Google Shape;339;p6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Plain Old Text</a:t>
            </a:r>
            <a:endParaRPr b="1" sz="1800">
              <a:solidFill>
                <a:srgbClr val="DFE0E2"/>
              </a:solidFill>
            </a:endParaRPr>
          </a:p>
        </p:txBody>
      </p:sp>
      <p:sp>
        <p:nvSpPr>
          <p:cNvPr id="340" name="Google Shape;340;p63"/>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A container that displays text</a:t>
            </a:r>
            <a:endParaRPr sz="2400">
              <a:solidFill>
                <a:schemeClr val="dk1"/>
              </a:solidFill>
              <a:latin typeface="Roboto"/>
              <a:ea typeface="Roboto"/>
              <a:cs typeface="Roboto"/>
              <a:sym typeface="Roboto"/>
            </a:endParaRPr>
          </a:p>
        </p:txBody>
      </p:sp>
      <p:sp>
        <p:nvSpPr>
          <p:cNvPr id="341" name="Google Shape;341;p63"/>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IS IT?</a:t>
            </a:r>
            <a:endParaRPr>
              <a:latin typeface="Roboto"/>
              <a:ea typeface="Roboto"/>
              <a:cs typeface="Roboto"/>
              <a:sym typeface="Roboto"/>
            </a:endParaRPr>
          </a:p>
        </p:txBody>
      </p:sp>
      <p:sp>
        <p:nvSpPr>
          <p:cNvPr id="342" name="Google Shape;342;p63"/>
          <p:cNvSpPr/>
          <p:nvPr/>
        </p:nvSpPr>
        <p:spPr>
          <a:xfrm>
            <a:off x="4572000" y="2392450"/>
            <a:ext cx="3194100" cy="15438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000">
              <a:latin typeface="Roboto"/>
              <a:ea typeface="Roboto"/>
              <a:cs typeface="Roboto"/>
              <a:sym typeface="Roboto"/>
            </a:endParaRPr>
          </a:p>
        </p:txBody>
      </p:sp>
      <p:sp>
        <p:nvSpPr>
          <p:cNvPr id="343" name="Google Shape;343;p63"/>
          <p:cNvSpPr txBox="1"/>
          <p:nvPr/>
        </p:nvSpPr>
        <p:spPr>
          <a:xfrm>
            <a:off x="4495800" y="21344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sp>
        <p:nvSpPr>
          <p:cNvPr id="344" name="Google Shape;344;p63"/>
          <p:cNvSpPr txBox="1"/>
          <p:nvPr/>
        </p:nvSpPr>
        <p:spPr>
          <a:xfrm>
            <a:off x="457200" y="3644425"/>
            <a:ext cx="3867000" cy="7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i="1" lang="en">
                <a:solidFill>
                  <a:schemeClr val="dk1"/>
                </a:solidFill>
                <a:latin typeface="Roboto"/>
                <a:ea typeface="Roboto"/>
                <a:cs typeface="Roboto"/>
                <a:sym typeface="Roboto"/>
              </a:rPr>
              <a:t>NOTE</a:t>
            </a:r>
            <a:r>
              <a:rPr i="1" lang="en" sz="1800">
                <a:solidFill>
                  <a:schemeClr val="dk1"/>
                </a:solidFill>
                <a:latin typeface="Roboto"/>
                <a:ea typeface="Roboto"/>
                <a:cs typeface="Roboto"/>
                <a:sym typeface="Roboto"/>
              </a:rPr>
              <a:t>: </a:t>
            </a:r>
            <a:r>
              <a:rPr i="1" lang="en">
                <a:solidFill>
                  <a:schemeClr val="dk1"/>
                </a:solidFill>
                <a:latin typeface="Roboto"/>
                <a:ea typeface="Roboto"/>
                <a:cs typeface="Roboto"/>
                <a:sym typeface="Roboto"/>
              </a:rPr>
              <a:t>All text must be wrapped in a text component.</a:t>
            </a:r>
            <a:endParaRPr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4"/>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4"/>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351" name="Google Shape;351;p64"/>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52" name="Google Shape;352;p64"/>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353" name="Google Shape;353;p64"/>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A container that displays images</a:t>
            </a:r>
            <a:endParaRPr sz="2400">
              <a:solidFill>
                <a:schemeClr val="dk1"/>
              </a:solidFill>
              <a:latin typeface="Roboto"/>
              <a:ea typeface="Roboto"/>
              <a:cs typeface="Roboto"/>
              <a:sym typeface="Roboto"/>
            </a:endParaRPr>
          </a:p>
        </p:txBody>
      </p:sp>
      <p:sp>
        <p:nvSpPr>
          <p:cNvPr id="354" name="Google Shape;354;p64"/>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IS IT?</a:t>
            </a:r>
            <a:endParaRPr>
              <a:latin typeface="Roboto"/>
              <a:ea typeface="Roboto"/>
              <a:cs typeface="Roboto"/>
              <a:sym typeface="Roboto"/>
            </a:endParaRPr>
          </a:p>
        </p:txBody>
      </p:sp>
      <p:sp>
        <p:nvSpPr>
          <p:cNvPr id="355" name="Google Shape;355;p64"/>
          <p:cNvSpPr txBox="1"/>
          <p:nvPr/>
        </p:nvSpPr>
        <p:spPr>
          <a:xfrm>
            <a:off x="4509225" y="18167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56" name="Google Shape;356;p64"/>
          <p:cNvSpPr txBox="1"/>
          <p:nvPr/>
        </p:nvSpPr>
        <p:spPr>
          <a:xfrm>
            <a:off x="457200" y="3644425"/>
            <a:ext cx="8229600" cy="7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a:solidFill>
                  <a:schemeClr val="dk1"/>
                </a:solidFill>
                <a:latin typeface="Roboto"/>
                <a:ea typeface="Roboto"/>
                <a:cs typeface="Roboto"/>
                <a:sym typeface="Roboto"/>
              </a:rPr>
              <a:t>C</a:t>
            </a:r>
            <a:r>
              <a:rPr i="1" lang="en">
                <a:solidFill>
                  <a:schemeClr val="dk1"/>
                </a:solidFill>
                <a:latin typeface="Roboto"/>
                <a:ea typeface="Roboto"/>
                <a:cs typeface="Roboto"/>
                <a:sym typeface="Roboto"/>
              </a:rPr>
              <a:t>urrently supported formats: </a:t>
            </a:r>
            <a:r>
              <a:rPr lang="en">
                <a:solidFill>
                  <a:schemeClr val="dk1"/>
                </a:solidFill>
                <a:latin typeface="Roboto Mono"/>
                <a:ea typeface="Roboto Mono"/>
                <a:cs typeface="Roboto Mono"/>
                <a:sym typeface="Roboto Mono"/>
              </a:rPr>
              <a:t>png</a:t>
            </a:r>
            <a:r>
              <a:rPr i="1" lang="en">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jpg</a:t>
            </a:r>
            <a:r>
              <a:rPr i="1" lang="en">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jpeg</a:t>
            </a:r>
            <a:r>
              <a:rPr i="1" lang="en">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bmp</a:t>
            </a:r>
            <a:r>
              <a:rPr i="1" lang="en">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gif</a:t>
            </a:r>
            <a:r>
              <a:rPr i="1" lang="en">
                <a:solidFill>
                  <a:schemeClr val="dk1"/>
                </a:solidFill>
                <a:latin typeface="Roboto"/>
                <a:ea typeface="Roboto"/>
                <a:cs typeface="Roboto"/>
                <a:sym typeface="Roboto"/>
              </a:rPr>
              <a:t>, </a:t>
            </a:r>
            <a:r>
              <a:rPr lang="en">
                <a:solidFill>
                  <a:schemeClr val="dk1"/>
                </a:solidFill>
                <a:latin typeface="Roboto Mono"/>
                <a:ea typeface="Roboto Mono"/>
                <a:cs typeface="Roboto Mono"/>
                <a:sym typeface="Roboto Mono"/>
              </a:rPr>
              <a:t>webp</a:t>
            </a:r>
            <a:r>
              <a:rPr i="1" lang="en">
                <a:solidFill>
                  <a:schemeClr val="dk1"/>
                </a:solidFill>
                <a:latin typeface="Roboto"/>
                <a:ea typeface="Roboto"/>
                <a:cs typeface="Roboto"/>
                <a:sym typeface="Roboto"/>
              </a:rPr>
              <a:t> (Android only), and </a:t>
            </a:r>
            <a:r>
              <a:rPr lang="en">
                <a:solidFill>
                  <a:schemeClr val="dk1"/>
                </a:solidFill>
                <a:latin typeface="Roboto Mono"/>
                <a:ea typeface="Roboto Mono"/>
                <a:cs typeface="Roboto Mono"/>
                <a:sym typeface="Roboto Mono"/>
              </a:rPr>
              <a:t>psd</a:t>
            </a:r>
            <a:r>
              <a:rPr i="1" lang="en">
                <a:solidFill>
                  <a:schemeClr val="dk1"/>
                </a:solidFill>
                <a:latin typeface="Roboto"/>
                <a:ea typeface="Roboto"/>
                <a:cs typeface="Roboto"/>
                <a:sym typeface="Roboto"/>
              </a:rPr>
              <a:t> (iOS only)</a:t>
            </a:r>
            <a:endParaRPr i="1">
              <a:solidFill>
                <a:schemeClr val="dk1"/>
              </a:solidFill>
              <a:latin typeface="Roboto"/>
              <a:ea typeface="Roboto"/>
              <a:cs typeface="Roboto"/>
              <a:sym typeface="Roboto"/>
            </a:endParaRPr>
          </a:p>
        </p:txBody>
      </p:sp>
      <p:pic>
        <p:nvPicPr>
          <p:cNvPr id="357" name="Google Shape;357;p64"/>
          <p:cNvPicPr preferRelativeResize="0"/>
          <p:nvPr/>
        </p:nvPicPr>
        <p:blipFill rotWithShape="1">
          <a:blip r:embed="rId5">
            <a:alphaModFix/>
          </a:blip>
          <a:srcRect b="8684" l="2705" r="2714" t="0"/>
          <a:stretch/>
        </p:blipFill>
        <p:spPr>
          <a:xfrm>
            <a:off x="4585425" y="2074750"/>
            <a:ext cx="1296700" cy="12519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65"/>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5"/>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364" name="Google Shape;364;p65"/>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65" name="Google Shape;365;p65"/>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366" name="Google Shape;366;p65"/>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67" name="Google Shape;367;p65"/>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&lt;Image</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  style={...}</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  source={...}</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/&gt;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1"/>
              </a:solidFill>
              <a:latin typeface="Kalam"/>
              <a:ea typeface="Kalam"/>
              <a:cs typeface="Kalam"/>
              <a:sym typeface="Kalam"/>
            </a:endParaRPr>
          </a:p>
        </p:txBody>
      </p:sp>
      <p:pic>
        <p:nvPicPr>
          <p:cNvPr id="368" name="Google Shape;368;p65"/>
          <p:cNvPicPr preferRelativeResize="0"/>
          <p:nvPr/>
        </p:nvPicPr>
        <p:blipFill>
          <a:blip r:embed="rId5">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369" name="Google Shape;369;p65"/>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6"/>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6"/>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376" name="Google Shape;376;p66"/>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77" name="Google Shape;377;p66"/>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378" name="Google Shape;378;p66"/>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79" name="Google Shape;379;p66"/>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  style={...}</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  source={...}</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ADADAD"/>
              </a:solidFill>
              <a:latin typeface="Kalam"/>
              <a:ea typeface="Kalam"/>
              <a:cs typeface="Kalam"/>
              <a:sym typeface="Kalam"/>
            </a:endParaRPr>
          </a:p>
        </p:txBody>
      </p:sp>
      <p:pic>
        <p:nvPicPr>
          <p:cNvPr id="380" name="Google Shape;380;p66"/>
          <p:cNvPicPr preferRelativeResize="0"/>
          <p:nvPr/>
        </p:nvPicPr>
        <p:blipFill>
          <a:blip r:embed="rId5">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381" name="Google Shape;381;p66"/>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82" name="Google Shape;382;p66"/>
          <p:cNvSpPr txBox="1"/>
          <p:nvPr/>
        </p:nvSpPr>
        <p:spPr>
          <a:xfrm>
            <a:off x="2905425" y="2491475"/>
            <a:ext cx="3000000" cy="11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alam"/>
                <a:ea typeface="Kalam"/>
                <a:cs typeface="Kalam"/>
                <a:sym typeface="Kalam"/>
              </a:rPr>
              <a:t>You simply need a way to reach the image file you want to display.</a:t>
            </a:r>
            <a:endParaRPr sz="2000">
              <a:solidFill>
                <a:schemeClr val="dk1"/>
              </a:solidFill>
              <a:latin typeface="Kalam"/>
              <a:ea typeface="Kalam"/>
              <a:cs typeface="Kalam"/>
              <a:sym typeface="Kalam"/>
            </a:endParaRPr>
          </a:p>
        </p:txBody>
      </p:sp>
      <p:cxnSp>
        <p:nvCxnSpPr>
          <p:cNvPr id="383" name="Google Shape;383;p66"/>
          <p:cNvCxnSpPr>
            <a:stCxn id="382" idx="1"/>
          </p:cNvCxnSpPr>
          <p:nvPr/>
        </p:nvCxnSpPr>
        <p:spPr>
          <a:xfrm rot="10800000">
            <a:off x="1772625" y="2591825"/>
            <a:ext cx="1132800" cy="458100"/>
          </a:xfrm>
          <a:prstGeom prst="curvedConnector3">
            <a:avLst>
              <a:gd fmla="val 89325" name="adj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7"/>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390" name="Google Shape;390;p6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391" name="Google Shape;391;p6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392" name="Google Shape;392;p67"/>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393" name="Google Shape;393;p67"/>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  style={{ width: 50, height: 50 }}</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  source={</a:t>
            </a:r>
            <a:r>
              <a:rPr lang="en">
                <a:latin typeface="Roboto Mono"/>
                <a:ea typeface="Roboto Mono"/>
                <a:cs typeface="Roboto Mono"/>
                <a:sym typeface="Roboto Mono"/>
              </a:rPr>
              <a:t>{ uri: '</a:t>
            </a:r>
            <a:r>
              <a:rPr lang="en" sz="1000" u="sng">
                <a:solidFill>
                  <a:schemeClr val="hlink"/>
                </a:solidFill>
                <a:latin typeface="Roboto Mono"/>
                <a:ea typeface="Roboto Mono"/>
                <a:cs typeface="Roboto Mono"/>
                <a:sym typeface="Roboto Mono"/>
                <a:hlinkClick r:id="rId5"/>
              </a:rPr>
              <a:t>https://facebook.github.io/react-native/docs/assets/favicon.png</a:t>
            </a:r>
            <a:r>
              <a:rPr lang="en">
                <a:latin typeface="Roboto Mono"/>
                <a:ea typeface="Roboto Mono"/>
                <a:cs typeface="Roboto Mono"/>
                <a:sym typeface="Roboto Mono"/>
              </a:rPr>
              <a:t>' }</a:t>
            </a:r>
            <a:r>
              <a:rPr lang="en">
                <a:solidFill>
                  <a:srgbClr val="ADADAD"/>
                </a:solidFill>
                <a:latin typeface="Roboto Mono"/>
                <a:ea typeface="Roboto Mono"/>
                <a:cs typeface="Roboto Mono"/>
                <a:sym typeface="Roboto Mono"/>
              </a:rPr>
              <a:t>}</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p:txBody>
      </p:sp>
      <p:pic>
        <p:nvPicPr>
          <p:cNvPr id="394" name="Google Shape;394;p67"/>
          <p:cNvPicPr preferRelativeResize="0"/>
          <p:nvPr/>
        </p:nvPicPr>
        <p:blipFill>
          <a:blip r:embed="rId6">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395" name="Google Shape;395;p67"/>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396" name="Google Shape;396;p67"/>
          <p:cNvSpPr txBox="1"/>
          <p:nvPr/>
        </p:nvSpPr>
        <p:spPr>
          <a:xfrm>
            <a:off x="4048250" y="2763575"/>
            <a:ext cx="2223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Kalam"/>
                <a:ea typeface="Kalam"/>
                <a:cs typeface="Kalam"/>
                <a:sym typeface="Kalam"/>
              </a:rPr>
              <a:t>URI example</a:t>
            </a:r>
            <a:endParaRPr sz="3000">
              <a:solidFill>
                <a:schemeClr val="dk1"/>
              </a:solidFill>
              <a:latin typeface="Kalam"/>
              <a:ea typeface="Kalam"/>
              <a:cs typeface="Kalam"/>
              <a:sym typeface="Kalam"/>
            </a:endParaRPr>
          </a:p>
        </p:txBody>
      </p:sp>
      <p:cxnSp>
        <p:nvCxnSpPr>
          <p:cNvPr id="397" name="Google Shape;397;p67"/>
          <p:cNvCxnSpPr>
            <a:stCxn id="396" idx="1"/>
          </p:cNvCxnSpPr>
          <p:nvPr/>
        </p:nvCxnSpPr>
        <p:spPr>
          <a:xfrm rot="10800000">
            <a:off x="3746750" y="2645525"/>
            <a:ext cx="301500" cy="404400"/>
          </a:xfrm>
          <a:prstGeom prst="curvedConnector2">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8"/>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8"/>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04" name="Google Shape;404;p6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05" name="Google Shape;405;p6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406" name="Google Shape;406;p68"/>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07" name="Google Shape;407;p68"/>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ADAD"/>
                </a:solidFill>
                <a:latin typeface="Roboto Mono"/>
                <a:ea typeface="Roboto Mono"/>
                <a:cs typeface="Roboto Mono"/>
                <a:sym typeface="Roboto Mono"/>
              </a:rPr>
              <a:t>&lt;Image</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  style={</a:t>
            </a:r>
            <a:r>
              <a:rPr lang="en">
                <a:solidFill>
                  <a:schemeClr val="dk1"/>
                </a:solidFill>
                <a:latin typeface="Roboto Mono"/>
                <a:ea typeface="Roboto Mono"/>
                <a:cs typeface="Roboto Mono"/>
                <a:sym typeface="Roboto Mono"/>
              </a:rPr>
              <a:t>{ width: 50, height: 50 }</a:t>
            </a:r>
            <a:r>
              <a:rPr lang="en">
                <a:solidFill>
                  <a:srgbClr val="ADADAD"/>
                </a:solidFill>
                <a:latin typeface="Roboto Mono"/>
                <a:ea typeface="Roboto Mono"/>
                <a:cs typeface="Roboto Mono"/>
                <a:sym typeface="Roboto Mono"/>
              </a:rPr>
              <a:t>}</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  source={{ uri: '</a:t>
            </a:r>
            <a:r>
              <a:rPr lang="en" sz="1000" u="sng">
                <a:solidFill>
                  <a:srgbClr val="ADADAD"/>
                </a:solidFill>
                <a:latin typeface="Roboto Mono"/>
                <a:ea typeface="Roboto Mono"/>
                <a:cs typeface="Roboto Mono"/>
                <a:sym typeface="Roboto Mono"/>
                <a:hlinkClick r:id="rId5"/>
              </a:rPr>
              <a:t>https://facebook.github.io/react-native/docs/assets/favicon.png</a:t>
            </a:r>
            <a:r>
              <a:rPr lang="en">
                <a:solidFill>
                  <a:srgbClr val="ADADAD"/>
                </a:solidFill>
                <a:latin typeface="Roboto Mono"/>
                <a:ea typeface="Roboto Mono"/>
                <a:cs typeface="Roboto Mono"/>
                <a:sym typeface="Roboto Mono"/>
              </a:rPr>
              <a:t>' }}</a:t>
            </a:r>
            <a:endParaRPr>
              <a:solidFill>
                <a:srgbClr val="ADADAD"/>
              </a:solidFill>
              <a:latin typeface="Roboto Mono"/>
              <a:ea typeface="Roboto Mono"/>
              <a:cs typeface="Roboto Mono"/>
              <a:sym typeface="Roboto Mono"/>
            </a:endParaRPr>
          </a:p>
          <a:p>
            <a:pPr indent="0" lvl="0" marL="0" rtl="0" algn="l">
              <a:spcBef>
                <a:spcPts val="0"/>
              </a:spcBef>
              <a:spcAft>
                <a:spcPts val="0"/>
              </a:spcAft>
              <a:buNone/>
            </a:pPr>
            <a:r>
              <a:rPr lang="en">
                <a:solidFill>
                  <a:srgbClr val="ADADAD"/>
                </a:solidFill>
                <a:latin typeface="Roboto Mono"/>
                <a:ea typeface="Roboto Mono"/>
                <a:cs typeface="Roboto Mono"/>
                <a:sym typeface="Roboto Mono"/>
              </a:rPr>
              <a:t>/&gt;</a:t>
            </a:r>
            <a:endParaRPr>
              <a:solidFill>
                <a:srgbClr val="ADADAD"/>
              </a:solidFill>
              <a:latin typeface="Roboto Mono"/>
              <a:ea typeface="Roboto Mono"/>
              <a:cs typeface="Roboto Mono"/>
              <a:sym typeface="Roboto Mono"/>
            </a:endParaRPr>
          </a:p>
        </p:txBody>
      </p:sp>
      <p:pic>
        <p:nvPicPr>
          <p:cNvPr id="408" name="Google Shape;408;p68"/>
          <p:cNvPicPr preferRelativeResize="0"/>
          <p:nvPr/>
        </p:nvPicPr>
        <p:blipFill>
          <a:blip r:embed="rId6">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409" name="Google Shape;409;p68"/>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10" name="Google Shape;410;p68"/>
          <p:cNvSpPr txBox="1"/>
          <p:nvPr/>
        </p:nvSpPr>
        <p:spPr>
          <a:xfrm>
            <a:off x="4209900" y="1374575"/>
            <a:ext cx="4667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Kalam"/>
                <a:ea typeface="Kalam"/>
                <a:cs typeface="Kalam"/>
                <a:sym typeface="Kalam"/>
              </a:rPr>
              <a:t>Must set image dimensions</a:t>
            </a:r>
            <a:endParaRPr sz="3000">
              <a:solidFill>
                <a:schemeClr val="dk1"/>
              </a:solidFill>
              <a:latin typeface="Kalam"/>
              <a:ea typeface="Kalam"/>
              <a:cs typeface="Kalam"/>
              <a:sym typeface="Kalam"/>
            </a:endParaRPr>
          </a:p>
          <a:p>
            <a:pPr indent="0" lvl="0" marL="0" rtl="0" algn="ctr">
              <a:spcBef>
                <a:spcPts val="0"/>
              </a:spcBef>
              <a:spcAft>
                <a:spcPts val="0"/>
              </a:spcAft>
              <a:buNone/>
            </a:pPr>
            <a:r>
              <a:rPr lang="en">
                <a:solidFill>
                  <a:schemeClr val="dk1"/>
                </a:solidFill>
                <a:latin typeface="Kalam"/>
                <a:ea typeface="Kalam"/>
                <a:cs typeface="Kalam"/>
                <a:sym typeface="Kalam"/>
              </a:rPr>
              <a:t>Since the dimensions of the image are not known until image is downloaded</a:t>
            </a:r>
            <a:endParaRPr>
              <a:solidFill>
                <a:schemeClr val="dk1"/>
              </a:solidFill>
              <a:latin typeface="Kalam"/>
              <a:ea typeface="Kalam"/>
              <a:cs typeface="Kalam"/>
              <a:sym typeface="Kalam"/>
            </a:endParaRPr>
          </a:p>
        </p:txBody>
      </p:sp>
      <p:cxnSp>
        <p:nvCxnSpPr>
          <p:cNvPr id="411" name="Google Shape;411;p68"/>
          <p:cNvCxnSpPr>
            <a:stCxn id="410" idx="1"/>
          </p:cNvCxnSpPr>
          <p:nvPr/>
        </p:nvCxnSpPr>
        <p:spPr>
          <a:xfrm flipH="1">
            <a:off x="3707100" y="1660925"/>
            <a:ext cx="502800" cy="369000"/>
          </a:xfrm>
          <a:prstGeom prst="curvedConnector3">
            <a:avLst>
              <a:gd fmla="val 81414" name="adj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9"/>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9"/>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18" name="Google Shape;418;p6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19" name="Google Shape;419;p6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420" name="Google Shape;420;p69"/>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21" name="Google Shape;421;p69"/>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ADAD"/>
                </a:solidFill>
                <a:latin typeface="Roboto Mono"/>
                <a:ea typeface="Roboto Mono"/>
                <a:cs typeface="Roboto Mono"/>
                <a:sym typeface="Roboto Mono"/>
              </a:rPr>
              <a:t>&lt;Image source={ </a:t>
            </a:r>
            <a:r>
              <a:rPr lang="en">
                <a:solidFill>
                  <a:schemeClr val="dk1"/>
                </a:solidFill>
                <a:highlight>
                  <a:srgbClr val="F3F3F3"/>
                </a:highlight>
                <a:latin typeface="Roboto Mono"/>
                <a:ea typeface="Roboto Mono"/>
                <a:cs typeface="Roboto Mono"/>
                <a:sym typeface="Roboto Mono"/>
              </a:rPr>
              <a:t>require('/react-native/img/favicon.png')</a:t>
            </a:r>
            <a:r>
              <a:rPr lang="en">
                <a:solidFill>
                  <a:schemeClr val="dk2"/>
                </a:solidFill>
                <a:highlight>
                  <a:srgbClr val="F3F3F3"/>
                </a:highlight>
                <a:latin typeface="Roboto Mono"/>
                <a:ea typeface="Roboto Mono"/>
                <a:cs typeface="Roboto Mono"/>
                <a:sym typeface="Roboto Mono"/>
              </a:rPr>
              <a:t> </a:t>
            </a:r>
            <a:r>
              <a:rPr lang="en">
                <a:solidFill>
                  <a:srgbClr val="ADADAD"/>
                </a:solidFill>
                <a:latin typeface="Roboto Mono"/>
                <a:ea typeface="Roboto Mono"/>
                <a:cs typeface="Roboto Mono"/>
                <a:sym typeface="Roboto Mono"/>
              </a:rPr>
              <a:t>} /&gt;</a:t>
            </a:r>
            <a:endParaRPr>
              <a:solidFill>
                <a:srgbClr val="ADADAD"/>
              </a:solidFill>
              <a:latin typeface="Roboto Mono"/>
              <a:ea typeface="Roboto Mono"/>
              <a:cs typeface="Roboto Mono"/>
              <a:sym typeface="Roboto Mono"/>
            </a:endParaRPr>
          </a:p>
        </p:txBody>
      </p:sp>
      <p:pic>
        <p:nvPicPr>
          <p:cNvPr id="422" name="Google Shape;422;p69"/>
          <p:cNvPicPr preferRelativeResize="0"/>
          <p:nvPr/>
        </p:nvPicPr>
        <p:blipFill>
          <a:blip r:embed="rId5">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423" name="Google Shape;423;p69"/>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24" name="Google Shape;424;p69"/>
          <p:cNvSpPr txBox="1"/>
          <p:nvPr/>
        </p:nvSpPr>
        <p:spPr>
          <a:xfrm>
            <a:off x="4048250" y="2366275"/>
            <a:ext cx="2774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Kalam"/>
                <a:ea typeface="Kalam"/>
                <a:cs typeface="Kalam"/>
                <a:sym typeface="Kalam"/>
              </a:rPr>
              <a:t>Assets</a:t>
            </a:r>
            <a:r>
              <a:rPr lang="en" sz="3000">
                <a:solidFill>
                  <a:schemeClr val="dk1"/>
                </a:solidFill>
                <a:latin typeface="Kalam"/>
                <a:ea typeface="Kalam"/>
                <a:cs typeface="Kalam"/>
                <a:sym typeface="Kalam"/>
              </a:rPr>
              <a:t> example</a:t>
            </a:r>
            <a:endParaRPr sz="3000">
              <a:solidFill>
                <a:schemeClr val="dk1"/>
              </a:solidFill>
              <a:latin typeface="Kalam"/>
              <a:ea typeface="Kalam"/>
              <a:cs typeface="Kalam"/>
              <a:sym typeface="Kalam"/>
            </a:endParaRPr>
          </a:p>
        </p:txBody>
      </p:sp>
      <p:cxnSp>
        <p:nvCxnSpPr>
          <p:cNvPr id="425" name="Google Shape;425;p69"/>
          <p:cNvCxnSpPr>
            <a:stCxn id="424" idx="1"/>
          </p:cNvCxnSpPr>
          <p:nvPr/>
        </p:nvCxnSpPr>
        <p:spPr>
          <a:xfrm rot="10800000">
            <a:off x="3746750" y="2248225"/>
            <a:ext cx="301500" cy="404400"/>
          </a:xfrm>
          <a:prstGeom prst="curvedConnector2">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52"/>
          <p:cNvSpPr txBox="1"/>
          <p:nvPr>
            <p:ph type="title"/>
          </p:nvPr>
        </p:nvSpPr>
        <p:spPr>
          <a:xfrm>
            <a:off x="6638100" y="721950"/>
            <a:ext cx="2239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Assignment 1 is due midnight</a:t>
            </a:r>
            <a:endParaRPr/>
          </a:p>
        </p:txBody>
      </p:sp>
      <p:sp>
        <p:nvSpPr>
          <p:cNvPr id="203" name="Google Shape;203;p52"/>
          <p:cNvSpPr txBox="1"/>
          <p:nvPr>
            <p:ph idx="1" type="subTitle"/>
          </p:nvPr>
        </p:nvSpPr>
        <p:spPr>
          <a:xfrm>
            <a:off x="6638100" y="2291850"/>
            <a:ext cx="2239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Email or Slack us the screenshot</a:t>
            </a:r>
            <a:endParaRPr/>
          </a:p>
          <a:p>
            <a:pPr indent="0" lvl="0" marL="0" rtl="0" algn="ctr">
              <a:spcBef>
                <a:spcPts val="0"/>
              </a:spcBef>
              <a:spcAft>
                <a:spcPts val="0"/>
              </a:spcAft>
              <a:buNone/>
            </a:pPr>
            <a:r>
              <a:t/>
            </a:r>
            <a:endParaRPr/>
          </a:p>
        </p:txBody>
      </p:sp>
      <p:pic>
        <p:nvPicPr>
          <p:cNvPr id="204" name="Google Shape;204;p52"/>
          <p:cNvPicPr preferRelativeResize="0"/>
          <p:nvPr/>
        </p:nvPicPr>
        <p:blipFill>
          <a:blip r:embed="rId3">
            <a:alphaModFix/>
          </a:blip>
          <a:stretch>
            <a:fillRect/>
          </a:stretch>
        </p:blipFill>
        <p:spPr>
          <a:xfrm>
            <a:off x="342900" y="600313"/>
            <a:ext cx="6207468" cy="39428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70"/>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0"/>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32" name="Google Shape;432;p7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433" name="Google Shape;433;p7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434" name="Google Shape;434;p70"/>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HOW IT WORKS</a:t>
            </a:r>
            <a:endParaRPr>
              <a:latin typeface="Roboto"/>
              <a:ea typeface="Roboto"/>
              <a:cs typeface="Roboto"/>
              <a:sym typeface="Roboto"/>
            </a:endParaRPr>
          </a:p>
        </p:txBody>
      </p:sp>
      <p:sp>
        <p:nvSpPr>
          <p:cNvPr id="435" name="Google Shape;435;p70"/>
          <p:cNvSpPr txBox="1"/>
          <p:nvPr/>
        </p:nvSpPr>
        <p:spPr>
          <a:xfrm>
            <a:off x="457200" y="1816775"/>
            <a:ext cx="8229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&lt;Image source={ </a:t>
            </a:r>
            <a:r>
              <a:rPr lang="en">
                <a:solidFill>
                  <a:schemeClr val="dk1"/>
                </a:solidFill>
                <a:highlight>
                  <a:srgbClr val="F3F3F3"/>
                </a:highlight>
                <a:latin typeface="Roboto Mono"/>
                <a:ea typeface="Roboto Mono"/>
                <a:cs typeface="Roboto Mono"/>
                <a:sym typeface="Roboto Mono"/>
              </a:rPr>
              <a:t>require('/react-native/img/favicon.png') </a:t>
            </a:r>
            <a:r>
              <a:rPr lang="en">
                <a:solidFill>
                  <a:schemeClr val="dk1"/>
                </a:solidFill>
                <a:latin typeface="Roboto Mono"/>
                <a:ea typeface="Roboto Mono"/>
                <a:cs typeface="Roboto Mono"/>
                <a:sym typeface="Roboto Mono"/>
              </a:rPr>
              <a:t>} /&gt;</a:t>
            </a:r>
            <a:endParaRPr>
              <a:solidFill>
                <a:schemeClr val="dk1"/>
              </a:solidFill>
              <a:latin typeface="Roboto Mono"/>
              <a:ea typeface="Roboto Mono"/>
              <a:cs typeface="Roboto Mono"/>
              <a:sym typeface="Roboto Mono"/>
            </a:endParaRPr>
          </a:p>
        </p:txBody>
      </p:sp>
      <p:pic>
        <p:nvPicPr>
          <p:cNvPr id="436" name="Google Shape;436;p70"/>
          <p:cNvPicPr preferRelativeResize="0"/>
          <p:nvPr/>
        </p:nvPicPr>
        <p:blipFill>
          <a:blip r:embed="rId5">
            <a:alphaModFix/>
          </a:blip>
          <a:stretch>
            <a:fillRect/>
          </a:stretch>
        </p:blipFill>
        <p:spPr>
          <a:xfrm>
            <a:off x="7351000" y="3176488"/>
            <a:ext cx="894725" cy="894725"/>
          </a:xfrm>
          <a:prstGeom prst="rect">
            <a:avLst/>
          </a:prstGeom>
          <a:noFill/>
          <a:ln cap="flat" cmpd="sng" w="9525">
            <a:solidFill>
              <a:srgbClr val="FF0000"/>
            </a:solidFill>
            <a:prstDash val="solid"/>
            <a:round/>
            <a:headEnd len="sm" w="sm" type="none"/>
            <a:tailEnd len="sm" w="sm" type="none"/>
          </a:ln>
        </p:spPr>
      </p:pic>
      <p:sp>
        <p:nvSpPr>
          <p:cNvPr id="437" name="Google Shape;437;p70"/>
          <p:cNvSpPr txBox="1"/>
          <p:nvPr/>
        </p:nvSpPr>
        <p:spPr>
          <a:xfrm>
            <a:off x="7287825" y="2849375"/>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438" name="Google Shape;438;p70"/>
          <p:cNvSpPr txBox="1"/>
          <p:nvPr/>
        </p:nvSpPr>
        <p:spPr>
          <a:xfrm>
            <a:off x="2114400" y="2597850"/>
            <a:ext cx="3794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Kalam"/>
                <a:ea typeface="Kalam"/>
                <a:cs typeface="Kalam"/>
                <a:sym typeface="Kalam"/>
              </a:rPr>
              <a:t>No sizing required! 😮</a:t>
            </a:r>
            <a:endParaRPr sz="3000">
              <a:solidFill>
                <a:schemeClr val="dk1"/>
              </a:solidFill>
              <a:latin typeface="Kalam"/>
              <a:ea typeface="Kalam"/>
              <a:cs typeface="Kalam"/>
              <a:sym typeface="Kalam"/>
            </a:endParaRPr>
          </a:p>
        </p:txBody>
      </p:sp>
      <p:cxnSp>
        <p:nvCxnSpPr>
          <p:cNvPr id="439" name="Google Shape;439;p70"/>
          <p:cNvCxnSpPr>
            <a:stCxn id="438" idx="1"/>
          </p:cNvCxnSpPr>
          <p:nvPr/>
        </p:nvCxnSpPr>
        <p:spPr>
          <a:xfrm rot="10800000">
            <a:off x="1275600" y="2148600"/>
            <a:ext cx="838800" cy="735600"/>
          </a:xfrm>
          <a:prstGeom prst="curvedConnector3">
            <a:avLst>
              <a:gd fmla="val 87166" name="adj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45" name="Google Shape;445;p71"/>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447" name="Google Shape;447;p71"/>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Where all </a:t>
            </a:r>
            <a:r>
              <a:rPr lang="en" sz="2400">
                <a:solidFill>
                  <a:schemeClr val="dk1"/>
                </a:solidFill>
                <a:latin typeface="Roboto"/>
                <a:ea typeface="Roboto"/>
                <a:cs typeface="Roboto"/>
                <a:sym typeface="Roboto"/>
              </a:rPr>
              <a:t>styles live</a:t>
            </a:r>
            <a:endParaRPr i="1" sz="1800">
              <a:solidFill>
                <a:schemeClr val="dk1"/>
              </a:solidFill>
              <a:latin typeface="Roboto"/>
              <a:ea typeface="Roboto"/>
              <a:cs typeface="Roboto"/>
              <a:sym typeface="Roboto"/>
            </a:endParaRPr>
          </a:p>
        </p:txBody>
      </p:sp>
      <p:sp>
        <p:nvSpPr>
          <p:cNvPr id="448" name="Google Shape;448;p71"/>
          <p:cNvSpPr/>
          <p:nvPr/>
        </p:nvSpPr>
        <p:spPr>
          <a:xfrm>
            <a:off x="4713750" y="1486200"/>
            <a:ext cx="3478500" cy="2878500"/>
          </a:xfrm>
          <a:prstGeom prst="verticalScroll">
            <a:avLst>
              <a:gd fmla="val 10932" name="adj"/>
            </a:avLst>
          </a:prstGeom>
          <a:solidFill>
            <a:srgbClr val="FFF2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b="1" lang="en" sz="900">
                <a:solidFill>
                  <a:schemeClr val="dk1"/>
                </a:solidFill>
                <a:latin typeface="Roboto Mono"/>
                <a:ea typeface="Roboto Mono"/>
                <a:cs typeface="Roboto Mono"/>
                <a:sym typeface="Roboto Mono"/>
              </a:rPr>
              <a:t>const styles = StyleSheet.create({</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container: {</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flex: 1,</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backgroundColor: '#fff',</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alignItems: 'center',</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justifyContent: 'center',</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  },</a:t>
            </a:r>
            <a:br>
              <a:rPr b="1" lang="en" sz="900">
                <a:solidFill>
                  <a:schemeClr val="dk1"/>
                </a:solidFill>
                <a:latin typeface="Roboto Mono"/>
                <a:ea typeface="Roboto Mono"/>
                <a:cs typeface="Roboto Mono"/>
                <a:sym typeface="Roboto Mono"/>
              </a:rPr>
            </a:br>
            <a:r>
              <a:rPr b="1" lang="en" sz="900">
                <a:solidFill>
                  <a:schemeClr val="dk1"/>
                </a:solidFill>
                <a:latin typeface="Roboto Mono"/>
                <a:ea typeface="Roboto Mono"/>
                <a:cs typeface="Roboto Mono"/>
                <a:sym typeface="Roboto Mono"/>
              </a:rPr>
              <a:t>});</a:t>
            </a:r>
            <a:endParaRPr b="1">
              <a:solidFill>
                <a:schemeClr val="dk1"/>
              </a:solidFill>
            </a:endParaRPr>
          </a:p>
        </p:txBody>
      </p:sp>
      <p:sp>
        <p:nvSpPr>
          <p:cNvPr id="449" name="Google Shape;449;p71"/>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50" name="Google Shape;450;p71">
            <a:hlinkClick action="ppaction://hlinksldjump" r:id="rId4"/>
          </p:cNvPr>
          <p:cNvSpPr/>
          <p:nvPr/>
        </p:nvSpPr>
        <p:spPr>
          <a:xfrm>
            <a:off x="550600" y="2873925"/>
            <a:ext cx="1444800" cy="572700"/>
          </a:xfrm>
          <a:prstGeom prst="snip1Rect">
            <a:avLst>
              <a:gd fmla="val 201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Visual</a:t>
            </a:r>
            <a:endParaRPr sz="1800">
              <a:solidFill>
                <a:srgbClr val="FFFFFF"/>
              </a:solidFill>
              <a:latin typeface="Roboto"/>
              <a:ea typeface="Roboto"/>
              <a:cs typeface="Roboto"/>
              <a:sym typeface="Roboto"/>
            </a:endParaRPr>
          </a:p>
        </p:txBody>
      </p:sp>
      <p:sp>
        <p:nvSpPr>
          <p:cNvPr id="451" name="Google Shape;451;p71"/>
          <p:cNvSpPr/>
          <p:nvPr/>
        </p:nvSpPr>
        <p:spPr>
          <a:xfrm>
            <a:off x="2154150" y="2873925"/>
            <a:ext cx="1444800" cy="572700"/>
          </a:xfrm>
          <a:prstGeom prst="snip1Rect">
            <a:avLst>
              <a:gd fmla="val 201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Sizing</a:t>
            </a:r>
            <a:endParaRPr sz="1800">
              <a:solidFill>
                <a:srgbClr val="FFFFFF"/>
              </a:solidFill>
              <a:latin typeface="Roboto"/>
              <a:ea typeface="Roboto"/>
              <a:cs typeface="Roboto"/>
              <a:sym typeface="Roboto"/>
            </a:endParaRPr>
          </a:p>
        </p:txBody>
      </p:sp>
      <p:sp>
        <p:nvSpPr>
          <p:cNvPr id="452" name="Google Shape;452;p71">
            <a:hlinkClick action="ppaction://hlinksldjump" r:id="rId5"/>
          </p:cNvPr>
          <p:cNvSpPr/>
          <p:nvPr/>
        </p:nvSpPr>
        <p:spPr>
          <a:xfrm>
            <a:off x="550600" y="3679700"/>
            <a:ext cx="1444800" cy="572700"/>
          </a:xfrm>
          <a:prstGeom prst="snip1Rect">
            <a:avLst>
              <a:gd fmla="val 201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Spacing</a:t>
            </a:r>
            <a:endParaRPr sz="1800">
              <a:solidFill>
                <a:srgbClr val="FFFFFF"/>
              </a:solidFill>
              <a:latin typeface="Roboto"/>
              <a:ea typeface="Roboto"/>
              <a:cs typeface="Roboto"/>
              <a:sym typeface="Roboto"/>
            </a:endParaRPr>
          </a:p>
        </p:txBody>
      </p:sp>
      <p:sp>
        <p:nvSpPr>
          <p:cNvPr id="453" name="Google Shape;453;p71">
            <a:hlinkClick/>
          </p:cNvPr>
          <p:cNvSpPr/>
          <p:nvPr/>
        </p:nvSpPr>
        <p:spPr>
          <a:xfrm>
            <a:off x="2154150" y="3679700"/>
            <a:ext cx="1444800" cy="572700"/>
          </a:xfrm>
          <a:prstGeom prst="snip1Rect">
            <a:avLst>
              <a:gd fmla="val 201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Flexboxes</a:t>
            </a:r>
            <a:endParaRPr sz="18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59" name="Google Shape;459;p72"/>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461" name="Google Shape;461;p72"/>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chemeClr val="dk1"/>
                </a:solidFill>
                <a:latin typeface="Roboto Mono"/>
                <a:ea typeface="Roboto Mono"/>
                <a:cs typeface="Roboto Mono"/>
                <a:sym typeface="Roboto Mono"/>
              </a:rPr>
              <a:t>const styles = StyleSheet.create({</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container: {</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flex: 1,</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backgroundColor: '#fff',</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alignItems: 'center',</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justifyContent: 'center',</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  },</a:t>
            </a:r>
            <a:br>
              <a:rPr lang="en">
                <a:solidFill>
                  <a:schemeClr val="dk1"/>
                </a:solidFill>
                <a:latin typeface="Roboto Mono"/>
                <a:ea typeface="Roboto Mono"/>
                <a:cs typeface="Roboto Mono"/>
                <a:sym typeface="Roboto Mono"/>
              </a:rPr>
            </a:br>
            <a:r>
              <a:rPr lang="en">
                <a:solidFill>
                  <a:schemeClr val="dk1"/>
                </a:solidFill>
                <a:latin typeface="Roboto Mono"/>
                <a:ea typeface="Roboto Mono"/>
                <a:cs typeface="Roboto Mono"/>
                <a:sym typeface="Roboto Mono"/>
              </a:rPr>
              <a:t>});</a:t>
            </a:r>
            <a:endParaRPr>
              <a:solidFill>
                <a:schemeClr val="dk1"/>
              </a:solidFill>
              <a:latin typeface="Roboto"/>
              <a:ea typeface="Roboto"/>
              <a:cs typeface="Roboto"/>
              <a:sym typeface="Roboto"/>
            </a:endParaRPr>
          </a:p>
        </p:txBody>
      </p:sp>
      <p:sp>
        <p:nvSpPr>
          <p:cNvPr id="462" name="Google Shape;462;p72"/>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63" name="Google Shape;463;p72"/>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69" name="Google Shape;469;p73"/>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471" name="Google Shape;471;p73"/>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b="1" lang="en">
                <a:solidFill>
                  <a:schemeClr val="dk1"/>
                </a:solidFill>
                <a:latin typeface="Roboto Mono"/>
                <a:ea typeface="Roboto Mono"/>
                <a:cs typeface="Roboto Mono"/>
                <a:sym typeface="Roboto Mono"/>
              </a:rPr>
              <a:t>const styles = StyleSheet.create({</a:t>
            </a:r>
            <a:br>
              <a:rPr lang="en">
                <a:solidFill>
                  <a:srgbClr val="DDDDD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lang="en">
                <a:solidFill>
                  <a:srgbClr val="ADADAD"/>
                </a:solidFill>
                <a:latin typeface="Roboto Mono"/>
                <a:ea typeface="Roboto Mono"/>
                <a:cs typeface="Roboto Mono"/>
                <a:sym typeface="Roboto Mono"/>
              </a:rPr>
              <a:t>container</a:t>
            </a: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72" name="Google Shape;472;p73"/>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73" name="Google Shape;473;p73"/>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74" name="Google Shape;474;p73"/>
          <p:cNvSpPr txBox="1"/>
          <p:nvPr/>
        </p:nvSpPr>
        <p:spPr>
          <a:xfrm>
            <a:off x="5774000" y="2549825"/>
            <a:ext cx="2616600" cy="8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Kalam"/>
                <a:ea typeface="Kalam"/>
                <a:cs typeface="Kalam"/>
                <a:sym typeface="Kalam"/>
              </a:rPr>
              <a:t>Where all style classes live</a:t>
            </a:r>
            <a:endParaRPr sz="3000">
              <a:latin typeface="Kalam"/>
              <a:ea typeface="Kalam"/>
              <a:cs typeface="Kalam"/>
              <a:sym typeface="Kalam"/>
            </a:endParaRPr>
          </a:p>
        </p:txBody>
      </p:sp>
      <p:cxnSp>
        <p:nvCxnSpPr>
          <p:cNvPr id="475" name="Google Shape;475;p73"/>
          <p:cNvCxnSpPr>
            <a:stCxn id="474" idx="1"/>
          </p:cNvCxnSpPr>
          <p:nvPr/>
        </p:nvCxnSpPr>
        <p:spPr>
          <a:xfrm rot="10800000">
            <a:off x="4488800" y="1801025"/>
            <a:ext cx="1285200" cy="11766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4"/>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81" name="Google Shape;481;p74"/>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4"/>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483" name="Google Shape;483;p74"/>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container: {</a:t>
            </a:r>
            <a:br>
              <a:rPr b="1" lang="en">
                <a:solidFill>
                  <a:schemeClr val="dk1"/>
                </a:solidFill>
                <a:latin typeface="Roboto Mono"/>
                <a:ea typeface="Roboto Mono"/>
                <a:cs typeface="Roboto Mono"/>
                <a:sym typeface="Roboto Mono"/>
              </a:rPr>
            </a:br>
            <a:r>
              <a:rPr b="1" lang="en">
                <a:solidFill>
                  <a:schemeClr val="dk1"/>
                </a:solidFill>
                <a:latin typeface="Roboto Mono"/>
                <a:ea typeface="Roboto Mono"/>
                <a:cs typeface="Roboto Mono"/>
                <a:sym typeface="Roboto Mono"/>
              </a:rPr>
              <a:t>    flex: 1,</a:t>
            </a:r>
            <a:br>
              <a:rPr b="1" lang="en">
                <a:solidFill>
                  <a:schemeClr val="dk1"/>
                </a:solidFill>
                <a:latin typeface="Roboto Mono"/>
                <a:ea typeface="Roboto Mono"/>
                <a:cs typeface="Roboto Mono"/>
                <a:sym typeface="Roboto Mono"/>
              </a:rPr>
            </a:br>
            <a:r>
              <a:rPr b="1" lang="en">
                <a:solidFill>
                  <a:schemeClr val="dk1"/>
                </a:solidFill>
                <a:latin typeface="Roboto Mono"/>
                <a:ea typeface="Roboto Mono"/>
                <a:cs typeface="Roboto Mono"/>
                <a:sym typeface="Roboto Mono"/>
              </a:rPr>
              <a:t>    backgroundColor: '#fff',</a:t>
            </a:r>
            <a:br>
              <a:rPr b="1" lang="en">
                <a:solidFill>
                  <a:schemeClr val="dk1"/>
                </a:solidFill>
                <a:latin typeface="Roboto Mono"/>
                <a:ea typeface="Roboto Mono"/>
                <a:cs typeface="Roboto Mono"/>
                <a:sym typeface="Roboto Mono"/>
              </a:rPr>
            </a:br>
            <a:r>
              <a:rPr b="1" lang="en">
                <a:solidFill>
                  <a:schemeClr val="dk1"/>
                </a:solidFill>
                <a:latin typeface="Roboto Mono"/>
                <a:ea typeface="Roboto Mono"/>
                <a:cs typeface="Roboto Mono"/>
                <a:sym typeface="Roboto Mono"/>
              </a:rPr>
              <a:t>    alignItems: 'center',</a:t>
            </a:r>
            <a:br>
              <a:rPr b="1" lang="en">
                <a:solidFill>
                  <a:schemeClr val="dk1"/>
                </a:solidFill>
                <a:latin typeface="Roboto Mono"/>
                <a:ea typeface="Roboto Mono"/>
                <a:cs typeface="Roboto Mono"/>
                <a:sym typeface="Roboto Mono"/>
              </a:rPr>
            </a:br>
            <a:r>
              <a:rPr b="1" lang="en">
                <a:solidFill>
                  <a:schemeClr val="dk1"/>
                </a:solidFill>
                <a:latin typeface="Roboto Mono"/>
                <a:ea typeface="Roboto Mono"/>
                <a:cs typeface="Roboto Mono"/>
                <a:sym typeface="Roboto Mono"/>
              </a:rPr>
              <a:t>    justifyContent: 'center',</a:t>
            </a:r>
            <a:br>
              <a:rPr b="1" lang="en">
                <a:solidFill>
                  <a:schemeClr val="dk1"/>
                </a:solidFill>
                <a:latin typeface="Roboto Mono"/>
                <a:ea typeface="Roboto Mono"/>
                <a:cs typeface="Roboto Mono"/>
                <a:sym typeface="Roboto Mono"/>
              </a:rPr>
            </a:br>
            <a:r>
              <a:rPr b="1" lang="en">
                <a:solidFill>
                  <a:schemeClr val="dk1"/>
                </a:solidFill>
                <a:latin typeface="Roboto Mono"/>
                <a:ea typeface="Roboto Mono"/>
                <a:cs typeface="Roboto Mono"/>
                <a:sym typeface="Roboto Mono"/>
              </a:rPr>
              <a:t>  },</a:t>
            </a:r>
            <a:br>
              <a:rPr b="1" lang="en">
                <a:solidFill>
                  <a:schemeClr val="dk1"/>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84" name="Google Shape;484;p74"/>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85" name="Google Shape;485;p74"/>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86" name="Google Shape;486;p74"/>
          <p:cNvSpPr txBox="1"/>
          <p:nvPr/>
        </p:nvSpPr>
        <p:spPr>
          <a:xfrm>
            <a:off x="4495800" y="2407732"/>
            <a:ext cx="3150000" cy="8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Kalam"/>
                <a:ea typeface="Kalam"/>
                <a:cs typeface="Kalam"/>
                <a:sym typeface="Kalam"/>
              </a:rPr>
              <a:t>Style Class</a:t>
            </a:r>
            <a:endParaRPr sz="3000">
              <a:latin typeface="Kalam"/>
              <a:ea typeface="Kalam"/>
              <a:cs typeface="Kalam"/>
              <a:sym typeface="Kalam"/>
            </a:endParaRPr>
          </a:p>
        </p:txBody>
      </p:sp>
      <p:sp>
        <p:nvSpPr>
          <p:cNvPr id="487" name="Google Shape;487;p74"/>
          <p:cNvSpPr/>
          <p:nvPr/>
        </p:nvSpPr>
        <p:spPr>
          <a:xfrm>
            <a:off x="4057675" y="2035950"/>
            <a:ext cx="314700" cy="1696500"/>
          </a:xfrm>
          <a:prstGeom prst="rightBrace">
            <a:avLst>
              <a:gd fmla="val 125167" name="adj1"/>
              <a:gd fmla="val 46967"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5"/>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493" name="Google Shape;493;p75"/>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5"/>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495" name="Google Shape;495;p75"/>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container</a:t>
            </a: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496" name="Google Shape;496;p75"/>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497" name="Google Shape;497;p75"/>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498" name="Google Shape;498;p75"/>
          <p:cNvSpPr txBox="1"/>
          <p:nvPr/>
        </p:nvSpPr>
        <p:spPr>
          <a:xfrm>
            <a:off x="3671575" y="2237500"/>
            <a:ext cx="3150000" cy="8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Kalam"/>
                <a:ea typeface="Kalam"/>
                <a:cs typeface="Kalam"/>
                <a:sym typeface="Kalam"/>
              </a:rPr>
              <a:t>Style Class Name</a:t>
            </a:r>
            <a:endParaRPr sz="3000">
              <a:latin typeface="Kalam"/>
              <a:ea typeface="Kalam"/>
              <a:cs typeface="Kalam"/>
              <a:sym typeface="Kalam"/>
            </a:endParaRPr>
          </a:p>
        </p:txBody>
      </p:sp>
      <p:cxnSp>
        <p:nvCxnSpPr>
          <p:cNvPr id="499" name="Google Shape;499;p75"/>
          <p:cNvCxnSpPr>
            <a:stCxn id="498" idx="1"/>
          </p:cNvCxnSpPr>
          <p:nvPr/>
        </p:nvCxnSpPr>
        <p:spPr>
          <a:xfrm rot="10800000">
            <a:off x="1909975" y="2114800"/>
            <a:ext cx="1761600" cy="5505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6"/>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05" name="Google Shape;505;p76"/>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6"/>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507" name="Google Shape;507;p76"/>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rgbClr val="ADADAD"/>
                </a:solidFill>
                <a:latin typeface="Roboto Mono"/>
                <a:ea typeface="Roboto Mono"/>
                <a:cs typeface="Roboto Mono"/>
                <a:sym typeface="Roboto Mono"/>
              </a:rPr>
              <a:t>const </a:t>
            </a:r>
            <a:r>
              <a:rPr b="1" lang="en">
                <a:solidFill>
                  <a:schemeClr val="accent1"/>
                </a:solidFill>
                <a:latin typeface="Roboto Mono"/>
                <a:ea typeface="Roboto Mono"/>
                <a:cs typeface="Roboto Mono"/>
                <a:sym typeface="Roboto Mono"/>
              </a:rPr>
              <a:t>styles</a:t>
            </a:r>
            <a:r>
              <a:rPr lang="en">
                <a:solidFill>
                  <a:srgbClr val="ADADAD"/>
                </a:solidFill>
                <a:latin typeface="Roboto Mono"/>
                <a:ea typeface="Roboto Mono"/>
                <a:cs typeface="Roboto Mono"/>
                <a:sym typeface="Roboto Mono"/>
              </a:rPr>
              <a:t>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accent1"/>
                </a:solidFill>
                <a:latin typeface="Roboto Mono"/>
                <a:ea typeface="Roboto Mono"/>
                <a:cs typeface="Roboto Mono"/>
                <a:sym typeface="Roboto Mono"/>
              </a:rPr>
              <a:t>container</a:t>
            </a: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flex: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backgroundColor: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alignItems: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justifyContent: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08" name="Google Shape;508;p76"/>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509" name="Google Shape;509;p76"/>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10" name="Google Shape;510;p76"/>
          <p:cNvSpPr txBox="1"/>
          <p:nvPr/>
        </p:nvSpPr>
        <p:spPr>
          <a:xfrm>
            <a:off x="4035900" y="1950975"/>
            <a:ext cx="1926300" cy="11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Kalam"/>
                <a:ea typeface="Kalam"/>
                <a:cs typeface="Kalam"/>
                <a:sym typeface="Kalam"/>
              </a:rPr>
              <a:t>Apply a style class to an element</a:t>
            </a:r>
            <a:endParaRPr sz="2400">
              <a:latin typeface="Kalam"/>
              <a:ea typeface="Kalam"/>
              <a:cs typeface="Kalam"/>
              <a:sym typeface="Kalam"/>
            </a:endParaRPr>
          </a:p>
        </p:txBody>
      </p:sp>
      <p:sp>
        <p:nvSpPr>
          <p:cNvPr id="511" name="Google Shape;511;p76"/>
          <p:cNvSpPr/>
          <p:nvPr/>
        </p:nvSpPr>
        <p:spPr>
          <a:xfrm>
            <a:off x="4035900" y="3783525"/>
            <a:ext cx="4650900" cy="786900"/>
          </a:xfrm>
          <a:prstGeom prst="snip1Rect">
            <a:avLst>
              <a:gd fmla="val 16667" name="adj"/>
            </a:avLst>
          </a:prstGeom>
          <a:solidFill>
            <a:srgbClr val="FFFFFF">
              <a:alpha val="575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l">
              <a:spcBef>
                <a:spcPts val="0"/>
              </a:spcBef>
              <a:spcAft>
                <a:spcPts val="0"/>
              </a:spcAft>
              <a:buNone/>
            </a:pPr>
            <a:r>
              <a:rPr lang="en">
                <a:solidFill>
                  <a:schemeClr val="dk1"/>
                </a:solidFill>
                <a:latin typeface="Roboto Mono"/>
                <a:ea typeface="Roboto Mono"/>
                <a:cs typeface="Roboto Mono"/>
                <a:sym typeface="Roboto Mono"/>
              </a:rPr>
              <a:t>&lt;View style={</a:t>
            </a:r>
            <a:r>
              <a:rPr b="1" lang="en">
                <a:solidFill>
                  <a:schemeClr val="accent1"/>
                </a:solidFill>
                <a:latin typeface="Roboto Mono"/>
                <a:ea typeface="Roboto Mono"/>
                <a:cs typeface="Roboto Mono"/>
                <a:sym typeface="Roboto Mono"/>
              </a:rPr>
              <a:t>styles.container</a:t>
            </a:r>
            <a:r>
              <a:rPr lang="en">
                <a:solidFill>
                  <a:schemeClr val="dk1"/>
                </a:solidFill>
                <a:latin typeface="Roboto Mono"/>
                <a:ea typeface="Roboto Mono"/>
                <a:cs typeface="Roboto Mono"/>
                <a:sym typeface="Roboto Mono"/>
              </a:rPr>
              <a:t>}&gt;&lt;/View&gt;</a:t>
            </a:r>
            <a:endParaRPr>
              <a:solidFill>
                <a:schemeClr val="dk1"/>
              </a:solidFill>
              <a:latin typeface="Roboto Mono"/>
              <a:ea typeface="Roboto Mono"/>
              <a:cs typeface="Roboto Mono"/>
              <a:sym typeface="Roboto Mono"/>
            </a:endParaRPr>
          </a:p>
        </p:txBody>
      </p:sp>
      <p:cxnSp>
        <p:nvCxnSpPr>
          <p:cNvPr id="512" name="Google Shape;512;p76"/>
          <p:cNvCxnSpPr>
            <a:stCxn id="510" idx="2"/>
            <a:endCxn id="511" idx="3"/>
          </p:cNvCxnSpPr>
          <p:nvPr/>
        </p:nvCxnSpPr>
        <p:spPr>
          <a:xfrm flipH="1" rot="-5400000">
            <a:off x="5334900" y="2757225"/>
            <a:ext cx="690600" cy="1362300"/>
          </a:xfrm>
          <a:prstGeom prst="curvedConnector3">
            <a:avLst>
              <a:gd fmla="val 49989" name="adj1"/>
            </a:avLst>
          </a:prstGeom>
          <a:noFill/>
          <a:ln cap="flat" cmpd="sng" w="28575">
            <a:solidFill>
              <a:schemeClr val="dk2"/>
            </a:solidFill>
            <a:prstDash val="solid"/>
            <a:round/>
            <a:headEnd len="med" w="med" type="none"/>
            <a:tailEnd len="med" w="med" type="triangle"/>
          </a:ln>
        </p:spPr>
      </p:cxnSp>
      <p:cxnSp>
        <p:nvCxnSpPr>
          <p:cNvPr id="513" name="Google Shape;513;p76"/>
          <p:cNvCxnSpPr>
            <a:stCxn id="510" idx="1"/>
          </p:cNvCxnSpPr>
          <p:nvPr/>
        </p:nvCxnSpPr>
        <p:spPr>
          <a:xfrm rot="10800000">
            <a:off x="1910100" y="2141925"/>
            <a:ext cx="2125800" cy="380100"/>
          </a:xfrm>
          <a:prstGeom prst="curvedConnector3">
            <a:avLst>
              <a:gd fmla="val 50000" name="adj1"/>
            </a:avLst>
          </a:prstGeom>
          <a:noFill/>
          <a:ln cap="flat" cmpd="sng" w="28575">
            <a:solidFill>
              <a:schemeClr val="dk2"/>
            </a:solidFill>
            <a:prstDash val="solid"/>
            <a:round/>
            <a:headEnd len="med" w="med" type="triangle"/>
            <a:tailEnd len="med" w="med" type="none"/>
          </a:ln>
        </p:spPr>
      </p:cxnSp>
      <p:cxnSp>
        <p:nvCxnSpPr>
          <p:cNvPr id="514" name="Google Shape;514;p76"/>
          <p:cNvCxnSpPr>
            <a:stCxn id="510" idx="1"/>
          </p:cNvCxnSpPr>
          <p:nvPr/>
        </p:nvCxnSpPr>
        <p:spPr>
          <a:xfrm rot="10800000">
            <a:off x="1978200" y="1800825"/>
            <a:ext cx="2057700" cy="721200"/>
          </a:xfrm>
          <a:prstGeom prst="curvedConnector3">
            <a:avLst>
              <a:gd fmla="val 50000" name="adj1"/>
            </a:avLst>
          </a:prstGeom>
          <a:noFill/>
          <a:ln cap="flat" cmpd="sng" w="28575">
            <a:solidFill>
              <a:schemeClr val="dk2"/>
            </a:solidFill>
            <a:prstDash val="solid"/>
            <a:round/>
            <a:headEnd len="med" w="med" type="triangl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20" name="Google Shape;520;p77"/>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522" name="Google Shape;522;p77"/>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523" name="Google Shape;523;p77"/>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container: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flex</a:t>
            </a:r>
            <a:r>
              <a:rPr lang="en">
                <a:solidFill>
                  <a:srgbClr val="ADADAD"/>
                </a:solidFill>
                <a:latin typeface="Roboto Mono"/>
                <a:ea typeface="Roboto Mono"/>
                <a:cs typeface="Roboto Mono"/>
                <a:sym typeface="Roboto Mono"/>
              </a:rPr>
              <a:t>: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backgroundColor</a:t>
            </a:r>
            <a:r>
              <a:rPr lang="en">
                <a:solidFill>
                  <a:srgbClr val="ADADAD"/>
                </a:solidFill>
                <a:latin typeface="Roboto Mono"/>
                <a:ea typeface="Roboto Mono"/>
                <a:cs typeface="Roboto Mono"/>
                <a:sym typeface="Roboto Mono"/>
              </a:rPr>
              <a:t>: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alignItems</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justifyContent</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24" name="Google Shape;524;p77"/>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25" name="Google Shape;525;p77"/>
          <p:cNvSpPr txBox="1"/>
          <p:nvPr/>
        </p:nvSpPr>
        <p:spPr>
          <a:xfrm>
            <a:off x="4500900" y="2517325"/>
            <a:ext cx="2885400" cy="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Kalam"/>
                <a:ea typeface="Kalam"/>
                <a:cs typeface="Kalam"/>
                <a:sym typeface="Kalam"/>
              </a:rPr>
              <a:t>Style props</a:t>
            </a:r>
            <a:endParaRPr sz="3000">
              <a:latin typeface="Kalam"/>
              <a:ea typeface="Kalam"/>
              <a:cs typeface="Kalam"/>
              <a:sym typeface="Kalam"/>
            </a:endParaRPr>
          </a:p>
        </p:txBody>
      </p:sp>
      <p:sp>
        <p:nvSpPr>
          <p:cNvPr id="526" name="Google Shape;526;p77"/>
          <p:cNvSpPr/>
          <p:nvPr/>
        </p:nvSpPr>
        <p:spPr>
          <a:xfrm>
            <a:off x="4057675" y="2035950"/>
            <a:ext cx="314700" cy="1696500"/>
          </a:xfrm>
          <a:prstGeom prst="rightBrace">
            <a:avLst>
              <a:gd fmla="val 125167" name="adj1"/>
              <a:gd fmla="val 46967"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7"/>
          <p:cNvSpPr/>
          <p:nvPr/>
        </p:nvSpPr>
        <p:spPr>
          <a:xfrm>
            <a:off x="846050" y="2054725"/>
            <a:ext cx="2135400" cy="1839900"/>
          </a:xfrm>
          <a:prstGeom prst="rect">
            <a:avLst/>
          </a:prstGeom>
          <a:solidFill>
            <a:srgbClr val="FFFFFF">
              <a:alpha val="6312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7"/>
          <p:cNvSpPr txBox="1"/>
          <p:nvPr/>
        </p:nvSpPr>
        <p:spPr>
          <a:xfrm>
            <a:off x="457200" y="166712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t/>
            </a:r>
            <a:endParaRPr>
              <a:solidFill>
                <a:srgbClr val="ADADAD"/>
              </a:solidFill>
              <a:latin typeface="Roboto Mono"/>
              <a:ea typeface="Roboto Mono"/>
              <a:cs typeface="Roboto Mono"/>
              <a:sym typeface="Roboto Mono"/>
            </a:endParaRPr>
          </a:p>
          <a:p>
            <a:pPr indent="0" lvl="0" marL="38100" marR="38100" rtl="0" algn="l">
              <a:lnSpc>
                <a:spcPct val="150000"/>
              </a:lnSpc>
              <a:spcBef>
                <a:spcPts val="0"/>
              </a:spcBef>
              <a:spcAft>
                <a:spcPts val="0"/>
              </a:spcAft>
              <a:buNone/>
            </a:pP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flex</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backgroundColor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alignItems</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justifyContent</a:t>
            </a:r>
            <a:br>
              <a:rPr lang="en">
                <a:solidFill>
                  <a:srgbClr val="ADADAD"/>
                </a:solidFill>
                <a:latin typeface="Roboto Mono"/>
                <a:ea typeface="Roboto Mono"/>
                <a:cs typeface="Roboto Mono"/>
                <a:sym typeface="Roboto Mono"/>
              </a:rPr>
            </a:br>
            <a:br>
              <a:rPr lang="en">
                <a:solidFill>
                  <a:srgbClr val="ADADAD"/>
                </a:solidFill>
                <a:latin typeface="Roboto Mono"/>
                <a:ea typeface="Roboto Mono"/>
                <a:cs typeface="Roboto Mono"/>
                <a:sym typeface="Roboto Mono"/>
              </a:rPr>
            </a:br>
            <a:endParaRPr>
              <a:solidFill>
                <a:srgbClr val="ADADAD"/>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StyleSheet</a:t>
            </a:r>
            <a:endParaRPr>
              <a:latin typeface="Roboto Medium"/>
              <a:ea typeface="Roboto Medium"/>
              <a:cs typeface="Roboto Medium"/>
              <a:sym typeface="Roboto Medium"/>
            </a:endParaRPr>
          </a:p>
        </p:txBody>
      </p:sp>
      <p:sp>
        <p:nvSpPr>
          <p:cNvPr id="534" name="Google Shape;534;p78"/>
          <p:cNvSpPr/>
          <p:nvPr/>
        </p:nvSpPr>
        <p:spPr>
          <a:xfrm>
            <a:off x="0" y="1508374"/>
            <a:ext cx="9144000" cy="29385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Making Your App Look Pretty</a:t>
            </a:r>
            <a:endParaRPr b="1" sz="1800">
              <a:solidFill>
                <a:srgbClr val="DFE0E2"/>
              </a:solidFill>
            </a:endParaRPr>
          </a:p>
        </p:txBody>
      </p:sp>
      <p:sp>
        <p:nvSpPr>
          <p:cNvPr id="536" name="Google Shape;536;p78"/>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Cheat Sheet</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537" name="Google Shape;537;p78"/>
          <p:cNvSpPr txBox="1"/>
          <p:nvPr/>
        </p:nvSpPr>
        <p:spPr>
          <a:xfrm>
            <a:off x="457200" y="167157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rPr lang="en">
                <a:solidFill>
                  <a:srgbClr val="ADADAD"/>
                </a:solidFill>
                <a:latin typeface="Roboto Mono"/>
                <a:ea typeface="Roboto Mono"/>
                <a:cs typeface="Roboto Mono"/>
                <a:sym typeface="Roboto Mono"/>
              </a:rPr>
              <a:t>const styles = StyleSheet.create({</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container: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flex</a:t>
            </a:r>
            <a:r>
              <a:rPr lang="en">
                <a:solidFill>
                  <a:srgbClr val="ADADAD"/>
                </a:solidFill>
                <a:latin typeface="Roboto Mono"/>
                <a:ea typeface="Roboto Mono"/>
                <a:cs typeface="Roboto Mono"/>
                <a:sym typeface="Roboto Mono"/>
              </a:rPr>
              <a:t>: 1,</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backgroundColor</a:t>
            </a:r>
            <a:r>
              <a:rPr lang="en">
                <a:solidFill>
                  <a:srgbClr val="ADADAD"/>
                </a:solidFill>
                <a:latin typeface="Roboto Mono"/>
                <a:ea typeface="Roboto Mono"/>
                <a:cs typeface="Roboto Mono"/>
                <a:sym typeface="Roboto Mono"/>
              </a:rPr>
              <a:t>: '#fff',</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alignItems</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justifyContent</a:t>
            </a:r>
            <a:r>
              <a:rPr lang="en">
                <a:solidFill>
                  <a:srgbClr val="ADADAD"/>
                </a:solidFill>
                <a:latin typeface="Roboto Mono"/>
                <a:ea typeface="Roboto Mono"/>
                <a:cs typeface="Roboto Mono"/>
                <a:sym typeface="Roboto Mono"/>
              </a:rPr>
              <a:t>: 'center',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a:t>
            </a:r>
            <a:endParaRPr>
              <a:solidFill>
                <a:srgbClr val="ADADAD"/>
              </a:solidFill>
              <a:latin typeface="Roboto"/>
              <a:ea typeface="Roboto"/>
              <a:cs typeface="Roboto"/>
              <a:sym typeface="Roboto"/>
            </a:endParaRPr>
          </a:p>
        </p:txBody>
      </p:sp>
      <p:sp>
        <p:nvSpPr>
          <p:cNvPr id="538" name="Google Shape;538;p78"/>
          <p:cNvSpPr txBox="1"/>
          <p:nvPr/>
        </p:nvSpPr>
        <p:spPr>
          <a:xfrm>
            <a:off x="381000" y="11459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EXAMPLE</a:t>
            </a:r>
            <a:endParaRPr>
              <a:latin typeface="Roboto"/>
              <a:ea typeface="Roboto"/>
              <a:cs typeface="Roboto"/>
              <a:sym typeface="Roboto"/>
            </a:endParaRPr>
          </a:p>
        </p:txBody>
      </p:sp>
      <p:sp>
        <p:nvSpPr>
          <p:cNvPr id="539" name="Google Shape;539;p78"/>
          <p:cNvSpPr/>
          <p:nvPr/>
        </p:nvSpPr>
        <p:spPr>
          <a:xfrm>
            <a:off x="846050" y="2054725"/>
            <a:ext cx="2135400" cy="1839900"/>
          </a:xfrm>
          <a:prstGeom prst="rect">
            <a:avLst/>
          </a:prstGeom>
          <a:solidFill>
            <a:srgbClr val="FFFFFF">
              <a:alpha val="6312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8"/>
          <p:cNvSpPr txBox="1"/>
          <p:nvPr/>
        </p:nvSpPr>
        <p:spPr>
          <a:xfrm>
            <a:off x="457200" y="1667124"/>
            <a:ext cx="6929100" cy="26121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50000"/>
              </a:lnSpc>
              <a:spcBef>
                <a:spcPts val="0"/>
              </a:spcBef>
              <a:spcAft>
                <a:spcPts val="0"/>
              </a:spcAft>
              <a:buNone/>
            </a:pPr>
            <a:r>
              <a:t/>
            </a:r>
            <a:endParaRPr>
              <a:solidFill>
                <a:srgbClr val="ADADAD"/>
              </a:solidFill>
              <a:latin typeface="Roboto Mono"/>
              <a:ea typeface="Roboto Mono"/>
              <a:cs typeface="Roboto Mono"/>
              <a:sym typeface="Roboto Mono"/>
            </a:endParaRPr>
          </a:p>
          <a:p>
            <a:pPr indent="0" lvl="0" marL="38100" marR="38100" rtl="0" algn="l">
              <a:lnSpc>
                <a:spcPct val="150000"/>
              </a:lnSpc>
              <a:spcBef>
                <a:spcPts val="0"/>
              </a:spcBef>
              <a:spcAft>
                <a:spcPts val="0"/>
              </a:spcAft>
              <a:buNone/>
            </a:pP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flex</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backgroundColor</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alignItems</a:t>
            </a:r>
            <a:br>
              <a:rPr lang="en">
                <a:solidFill>
                  <a:srgbClr val="ADADAD"/>
                </a:solidFill>
                <a:latin typeface="Roboto Mono"/>
                <a:ea typeface="Roboto Mono"/>
                <a:cs typeface="Roboto Mono"/>
                <a:sym typeface="Roboto Mono"/>
              </a:rPr>
            </a:br>
            <a:r>
              <a:rPr lang="en">
                <a:solidFill>
                  <a:srgbClr val="ADADAD"/>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justifyContent</a:t>
            </a:r>
            <a:br>
              <a:rPr lang="en">
                <a:solidFill>
                  <a:srgbClr val="ADADAD"/>
                </a:solidFill>
                <a:latin typeface="Roboto Mono"/>
                <a:ea typeface="Roboto Mono"/>
                <a:cs typeface="Roboto Mono"/>
                <a:sym typeface="Roboto Mono"/>
              </a:rPr>
            </a:br>
            <a:br>
              <a:rPr lang="en">
                <a:solidFill>
                  <a:srgbClr val="ADADAD"/>
                </a:solidFill>
                <a:latin typeface="Roboto Mono"/>
                <a:ea typeface="Roboto Mono"/>
                <a:cs typeface="Roboto Mono"/>
                <a:sym typeface="Roboto Mono"/>
              </a:rPr>
            </a:br>
            <a:endParaRPr>
              <a:solidFill>
                <a:srgbClr val="ADADAD"/>
              </a:solidFill>
              <a:latin typeface="Roboto"/>
              <a:ea typeface="Roboto"/>
              <a:cs typeface="Roboto"/>
              <a:sym typeface="Roboto"/>
            </a:endParaRPr>
          </a:p>
        </p:txBody>
      </p:sp>
      <p:sp>
        <p:nvSpPr>
          <p:cNvPr id="541" name="Google Shape;541;p78"/>
          <p:cNvSpPr txBox="1"/>
          <p:nvPr/>
        </p:nvSpPr>
        <p:spPr>
          <a:xfrm>
            <a:off x="5049600" y="2218775"/>
            <a:ext cx="3637200" cy="15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latin typeface="Roboto"/>
                <a:ea typeface="Roboto"/>
                <a:cs typeface="Roboto"/>
                <a:sym typeface="Roboto"/>
              </a:rPr>
              <a:t>NOTE</a:t>
            </a:r>
            <a:r>
              <a:rPr i="1" lang="en" sz="1800">
                <a:latin typeface="Roboto"/>
                <a:ea typeface="Roboto"/>
                <a:cs typeface="Roboto"/>
                <a:sym typeface="Roboto"/>
              </a:rPr>
              <a:t>: Different components have different style props.</a:t>
            </a:r>
            <a:endParaRPr i="1"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547" name="Google Shape;547;p79"/>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More View Style Props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grpSp>
        <p:nvGrpSpPr>
          <p:cNvPr id="548" name="Google Shape;548;p79"/>
          <p:cNvGrpSpPr/>
          <p:nvPr/>
        </p:nvGrpSpPr>
        <p:grpSpPr>
          <a:xfrm>
            <a:off x="0" y="1298375"/>
            <a:ext cx="9144000" cy="2346038"/>
            <a:chOff x="0" y="1056388"/>
            <a:chExt cx="9144000" cy="2346038"/>
          </a:xfrm>
        </p:grpSpPr>
        <p:sp>
          <p:nvSpPr>
            <p:cNvPr id="549" name="Google Shape;549;p79"/>
            <p:cNvSpPr txBox="1"/>
            <p:nvPr/>
          </p:nvSpPr>
          <p:spPr>
            <a:xfrm>
              <a:off x="381000" y="1056388"/>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MOST COMMON STYLE PROPS</a:t>
              </a:r>
              <a:endParaRPr b="1" sz="1200">
                <a:latin typeface="Roboto"/>
                <a:ea typeface="Roboto"/>
                <a:cs typeface="Roboto"/>
                <a:sym typeface="Roboto"/>
              </a:endParaRPr>
            </a:p>
          </p:txBody>
        </p:sp>
        <p:grpSp>
          <p:nvGrpSpPr>
            <p:cNvPr id="550" name="Google Shape;550;p79"/>
            <p:cNvGrpSpPr/>
            <p:nvPr/>
          </p:nvGrpSpPr>
          <p:grpSpPr>
            <a:xfrm>
              <a:off x="0" y="1418825"/>
              <a:ext cx="9144000" cy="1983600"/>
              <a:chOff x="0" y="1418825"/>
              <a:chExt cx="9144000" cy="1983600"/>
            </a:xfrm>
          </p:grpSpPr>
          <p:sp>
            <p:nvSpPr>
              <p:cNvPr id="551" name="Google Shape;551;p79"/>
              <p:cNvSpPr/>
              <p:nvPr/>
            </p:nvSpPr>
            <p:spPr>
              <a:xfrm>
                <a:off x="0" y="1418825"/>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79"/>
              <p:cNvGrpSpPr/>
              <p:nvPr/>
            </p:nvGrpSpPr>
            <p:grpSpPr>
              <a:xfrm>
                <a:off x="371400" y="1738163"/>
                <a:ext cx="1827600" cy="1344013"/>
                <a:chOff x="3405525" y="737250"/>
                <a:chExt cx="1827600" cy="1344013"/>
              </a:xfrm>
            </p:grpSpPr>
            <p:sp>
              <p:nvSpPr>
                <p:cNvPr id="553" name="Google Shape;553;p79"/>
                <p:cNvSpPr txBox="1"/>
                <p:nvPr/>
              </p:nvSpPr>
              <p:spPr>
                <a:xfrm>
                  <a:off x="3405525" y="1752163"/>
                  <a:ext cx="18276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backgroundColor: “red”</a:t>
                  </a:r>
                  <a:endParaRPr b="1" sz="1000">
                    <a:solidFill>
                      <a:srgbClr val="555555"/>
                    </a:solidFill>
                    <a:latin typeface="Roboto Mono"/>
                    <a:ea typeface="Roboto Mono"/>
                    <a:cs typeface="Roboto Mono"/>
                    <a:sym typeface="Roboto Mono"/>
                  </a:endParaRPr>
                </a:p>
              </p:txBody>
            </p:sp>
            <p:sp>
              <p:nvSpPr>
                <p:cNvPr id="554" name="Google Shape;554;p79"/>
                <p:cNvSpPr/>
                <p:nvPr/>
              </p:nvSpPr>
              <p:spPr>
                <a:xfrm>
                  <a:off x="3849975" y="737250"/>
                  <a:ext cx="938700" cy="938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55" name="Google Shape;555;p79"/>
              <p:cNvGrpSpPr/>
              <p:nvPr/>
            </p:nvGrpSpPr>
            <p:grpSpPr>
              <a:xfrm>
                <a:off x="5494563" y="1741188"/>
                <a:ext cx="1309200" cy="1340980"/>
                <a:chOff x="2486988" y="2270513"/>
                <a:chExt cx="1309200" cy="1340980"/>
              </a:xfrm>
            </p:grpSpPr>
            <p:sp>
              <p:nvSpPr>
                <p:cNvPr id="556" name="Google Shape;556;p79"/>
                <p:cNvSpPr txBox="1"/>
                <p:nvPr/>
              </p:nvSpPr>
              <p:spPr>
                <a:xfrm>
                  <a:off x="2486988" y="3285393"/>
                  <a:ext cx="1309200" cy="326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borderWidth: 4</a:t>
                  </a:r>
                  <a:endParaRPr b="1" sz="1000">
                    <a:solidFill>
                      <a:srgbClr val="555555"/>
                    </a:solidFill>
                    <a:latin typeface="Roboto Mono"/>
                    <a:ea typeface="Roboto Mono"/>
                    <a:cs typeface="Roboto Mono"/>
                    <a:sym typeface="Roboto Mono"/>
                  </a:endParaRPr>
                </a:p>
              </p:txBody>
            </p:sp>
            <p:sp>
              <p:nvSpPr>
                <p:cNvPr id="557" name="Google Shape;557;p79"/>
                <p:cNvSpPr/>
                <p:nvPr/>
              </p:nvSpPr>
              <p:spPr>
                <a:xfrm>
                  <a:off x="2698625" y="2270513"/>
                  <a:ext cx="938700" cy="938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58" name="Google Shape;558;p79"/>
              <p:cNvGrpSpPr/>
              <p:nvPr/>
            </p:nvGrpSpPr>
            <p:grpSpPr>
              <a:xfrm>
                <a:off x="7047300" y="1741150"/>
                <a:ext cx="1725300" cy="1341018"/>
                <a:chOff x="3813675" y="2254775"/>
                <a:chExt cx="1725300" cy="1341018"/>
              </a:xfrm>
            </p:grpSpPr>
            <p:sp>
              <p:nvSpPr>
                <p:cNvPr id="559" name="Google Shape;559;p79"/>
                <p:cNvSpPr txBox="1"/>
                <p:nvPr/>
              </p:nvSpPr>
              <p:spPr>
                <a:xfrm>
                  <a:off x="3813675" y="3269693"/>
                  <a:ext cx="1725300" cy="326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borderColor: “green”</a:t>
                  </a:r>
                  <a:endParaRPr b="1" sz="1000">
                    <a:solidFill>
                      <a:srgbClr val="555555"/>
                    </a:solidFill>
                    <a:latin typeface="Roboto Mono"/>
                    <a:ea typeface="Roboto Mono"/>
                    <a:cs typeface="Roboto Mono"/>
                    <a:sym typeface="Roboto Mono"/>
                  </a:endParaRPr>
                </a:p>
              </p:txBody>
            </p:sp>
            <p:sp>
              <p:nvSpPr>
                <p:cNvPr id="560" name="Google Shape;560;p79"/>
                <p:cNvSpPr/>
                <p:nvPr/>
              </p:nvSpPr>
              <p:spPr>
                <a:xfrm>
                  <a:off x="4162863" y="2254775"/>
                  <a:ext cx="938700" cy="938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61" name="Google Shape;561;p79"/>
              <p:cNvGrpSpPr/>
              <p:nvPr/>
            </p:nvGrpSpPr>
            <p:grpSpPr>
              <a:xfrm>
                <a:off x="2442525" y="1738163"/>
                <a:ext cx="1192800" cy="1344013"/>
                <a:chOff x="6793450" y="737250"/>
                <a:chExt cx="1192800" cy="1344013"/>
              </a:xfrm>
            </p:grpSpPr>
            <p:sp>
              <p:nvSpPr>
                <p:cNvPr id="562" name="Google Shape;562;p79"/>
                <p:cNvSpPr txBox="1"/>
                <p:nvPr/>
              </p:nvSpPr>
              <p:spPr>
                <a:xfrm>
                  <a:off x="6793450" y="1752163"/>
                  <a:ext cx="11928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opacity: 0.5</a:t>
                  </a:r>
                  <a:endParaRPr b="1" sz="1000">
                    <a:solidFill>
                      <a:srgbClr val="555555"/>
                    </a:solidFill>
                    <a:latin typeface="Roboto Mono"/>
                    <a:ea typeface="Roboto Mono"/>
                    <a:cs typeface="Roboto Mono"/>
                    <a:sym typeface="Roboto Mono"/>
                  </a:endParaRPr>
                </a:p>
              </p:txBody>
            </p:sp>
            <p:sp>
              <p:nvSpPr>
                <p:cNvPr id="563" name="Google Shape;563;p79"/>
                <p:cNvSpPr/>
                <p:nvPr/>
              </p:nvSpPr>
              <p:spPr>
                <a:xfrm>
                  <a:off x="6920500" y="737250"/>
                  <a:ext cx="938700" cy="938700"/>
                </a:xfrm>
                <a:prstGeom prst="rect">
                  <a:avLst/>
                </a:prstGeom>
                <a:solidFill>
                  <a:srgbClr val="FF0000">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564" name="Google Shape;564;p79"/>
              <p:cNvSpPr txBox="1"/>
              <p:nvPr/>
            </p:nvSpPr>
            <p:spPr>
              <a:xfrm>
                <a:off x="3878838" y="2759809"/>
                <a:ext cx="1372200" cy="3186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borderRadius: 10</a:t>
                </a:r>
                <a:endParaRPr b="1" sz="1000">
                  <a:solidFill>
                    <a:srgbClr val="555555"/>
                  </a:solidFill>
                  <a:latin typeface="Roboto Mono"/>
                  <a:ea typeface="Roboto Mono"/>
                  <a:cs typeface="Roboto Mono"/>
                  <a:sym typeface="Roboto Mono"/>
                </a:endParaRPr>
              </a:p>
            </p:txBody>
          </p:sp>
          <p:sp>
            <p:nvSpPr>
              <p:cNvPr id="565" name="Google Shape;565;p79"/>
              <p:cNvSpPr/>
              <p:nvPr/>
            </p:nvSpPr>
            <p:spPr>
              <a:xfrm>
                <a:off x="4131300" y="1741925"/>
                <a:ext cx="867300" cy="923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 name="Google Shape;566;p7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53"/>
          <p:cNvSpPr txBox="1"/>
          <p:nvPr>
            <p:ph type="title"/>
          </p:nvPr>
        </p:nvSpPr>
        <p:spPr>
          <a:xfrm>
            <a:off x="5939838" y="721950"/>
            <a:ext cx="2239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https://cs47.stanford.edu</a:t>
            </a:r>
            <a:endParaRPr sz="1200"/>
          </a:p>
        </p:txBody>
      </p:sp>
      <p:sp>
        <p:nvSpPr>
          <p:cNvPr id="210" name="Google Shape;210;p53"/>
          <p:cNvSpPr txBox="1"/>
          <p:nvPr>
            <p:ph idx="1" type="subTitle"/>
          </p:nvPr>
        </p:nvSpPr>
        <p:spPr>
          <a:xfrm>
            <a:off x="5939838" y="2291850"/>
            <a:ext cx="2239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access lectures use Stanford email</a:t>
            </a:r>
            <a:endParaRPr/>
          </a:p>
          <a:p>
            <a:pPr indent="0" lvl="0" marL="0" rtl="0" algn="ctr">
              <a:spcBef>
                <a:spcPts val="0"/>
              </a:spcBef>
              <a:spcAft>
                <a:spcPts val="0"/>
              </a:spcAft>
              <a:buNone/>
            </a:pPr>
            <a:r>
              <a:t/>
            </a:r>
            <a:endParaRPr/>
          </a:p>
        </p:txBody>
      </p:sp>
      <p:pic>
        <p:nvPicPr>
          <p:cNvPr id="211" name="Google Shape;211;p53"/>
          <p:cNvPicPr preferRelativeResize="0"/>
          <p:nvPr/>
        </p:nvPicPr>
        <p:blipFill>
          <a:blip r:embed="rId4">
            <a:alphaModFix/>
          </a:blip>
          <a:stretch>
            <a:fillRect/>
          </a:stretch>
        </p:blipFill>
        <p:spPr>
          <a:xfrm>
            <a:off x="964965" y="0"/>
            <a:ext cx="485604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0"/>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The Shapes of React Native</a:t>
            </a:r>
            <a:r>
              <a:rPr lang="en">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p:txBody>
      </p:sp>
      <p:sp>
        <p:nvSpPr>
          <p:cNvPr id="572" name="Google Shape;572;p80"/>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Roboto"/>
                <a:ea typeface="Roboto"/>
                <a:cs typeface="Roboto"/>
                <a:sym typeface="Roboto"/>
              </a:rPr>
              <a:t>Using different styles, you can get some interesting shapes</a:t>
            </a:r>
            <a:endParaRPr>
              <a:latin typeface="Roboto"/>
              <a:ea typeface="Roboto"/>
              <a:cs typeface="Roboto"/>
              <a:sym typeface="Roboto"/>
            </a:endParaRPr>
          </a:p>
        </p:txBody>
      </p:sp>
      <p:sp>
        <p:nvSpPr>
          <p:cNvPr id="573" name="Google Shape;573;p80"/>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80"/>
          <p:cNvGrpSpPr/>
          <p:nvPr/>
        </p:nvGrpSpPr>
        <p:grpSpPr>
          <a:xfrm>
            <a:off x="461700" y="2019025"/>
            <a:ext cx="8220600" cy="1267200"/>
            <a:chOff x="461700" y="2081700"/>
            <a:chExt cx="8220600" cy="1267200"/>
          </a:xfrm>
        </p:grpSpPr>
        <p:pic>
          <p:nvPicPr>
            <p:cNvPr id="575" name="Google Shape;575;p80"/>
            <p:cNvPicPr preferRelativeResize="0"/>
            <p:nvPr/>
          </p:nvPicPr>
          <p:blipFill>
            <a:blip r:embed="rId4">
              <a:alphaModFix/>
            </a:blip>
            <a:stretch>
              <a:fillRect/>
            </a:stretch>
          </p:blipFill>
          <p:spPr>
            <a:xfrm>
              <a:off x="461700" y="2082850"/>
              <a:ext cx="1264900" cy="1264900"/>
            </a:xfrm>
            <a:prstGeom prst="rect">
              <a:avLst/>
            </a:prstGeom>
            <a:noFill/>
            <a:ln>
              <a:noFill/>
            </a:ln>
          </p:spPr>
        </p:pic>
        <p:sp>
          <p:nvSpPr>
            <p:cNvPr id="576" name="Google Shape;576;p80"/>
            <p:cNvSpPr/>
            <p:nvPr/>
          </p:nvSpPr>
          <p:spPr>
            <a:xfrm>
              <a:off x="3884450" y="2082900"/>
              <a:ext cx="1462500" cy="1264800"/>
            </a:xfrm>
            <a:prstGeom prst="triangl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0"/>
            <p:cNvSpPr/>
            <p:nvPr/>
          </p:nvSpPr>
          <p:spPr>
            <a:xfrm>
              <a:off x="2173125" y="2082900"/>
              <a:ext cx="1264800" cy="126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0"/>
            <p:cNvSpPr/>
            <p:nvPr/>
          </p:nvSpPr>
          <p:spPr>
            <a:xfrm>
              <a:off x="5793475" y="2081700"/>
              <a:ext cx="1462500" cy="12672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0"/>
            <p:cNvSpPr/>
            <p:nvPr/>
          </p:nvSpPr>
          <p:spPr>
            <a:xfrm>
              <a:off x="7702500" y="2082900"/>
              <a:ext cx="979800" cy="126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8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581" name="Google Shape;581;p8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81"/>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587" name="Google Shape;587;p81"/>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MOST COMMON  STYLES</a:t>
            </a:r>
            <a:endParaRPr>
              <a:latin typeface="Roboto"/>
              <a:ea typeface="Roboto"/>
              <a:cs typeface="Roboto"/>
              <a:sym typeface="Roboto"/>
            </a:endParaRPr>
          </a:p>
        </p:txBody>
      </p:sp>
      <p:sp>
        <p:nvSpPr>
          <p:cNvPr id="588" name="Google Shape;588;p81"/>
          <p:cNvSpPr/>
          <p:nvPr/>
        </p:nvSpPr>
        <p:spPr>
          <a:xfrm>
            <a:off x="0" y="1660825"/>
            <a:ext cx="9144000" cy="2730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590" name="Google Shape;590;p8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Plain Old Text</a:t>
            </a:r>
            <a:endParaRPr b="1" sz="1800">
              <a:solidFill>
                <a:srgbClr val="DFE0E2"/>
              </a:solidFill>
            </a:endParaRPr>
          </a:p>
        </p:txBody>
      </p:sp>
      <p:grpSp>
        <p:nvGrpSpPr>
          <p:cNvPr id="591" name="Google Shape;591;p81"/>
          <p:cNvGrpSpPr/>
          <p:nvPr/>
        </p:nvGrpSpPr>
        <p:grpSpPr>
          <a:xfrm>
            <a:off x="457200" y="1895075"/>
            <a:ext cx="1123800" cy="977975"/>
            <a:chOff x="3757425" y="1103300"/>
            <a:chExt cx="1123800" cy="977975"/>
          </a:xfrm>
        </p:grpSpPr>
        <p:sp>
          <p:nvSpPr>
            <p:cNvPr id="592" name="Google Shape;592;p81"/>
            <p:cNvSpPr txBox="1"/>
            <p:nvPr/>
          </p:nvSpPr>
          <p:spPr>
            <a:xfrm>
              <a:off x="3757425" y="1752175"/>
              <a:ext cx="11238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color: “red”</a:t>
              </a:r>
              <a:endParaRPr b="1" sz="1000">
                <a:solidFill>
                  <a:srgbClr val="555555"/>
                </a:solidFill>
                <a:latin typeface="Roboto Mono"/>
                <a:ea typeface="Roboto Mono"/>
                <a:cs typeface="Roboto Mono"/>
                <a:sym typeface="Roboto Mono"/>
              </a:endParaRPr>
            </a:p>
          </p:txBody>
        </p:sp>
        <p:sp>
          <p:nvSpPr>
            <p:cNvPr id="593" name="Google Shape;593;p81"/>
            <p:cNvSpPr/>
            <p:nvPr/>
          </p:nvSpPr>
          <p:spPr>
            <a:xfrm>
              <a:off x="3849975"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Roboto"/>
                  <a:ea typeface="Roboto"/>
                  <a:cs typeface="Roboto"/>
                  <a:sym typeface="Roboto"/>
                </a:rPr>
                <a:t>Text</a:t>
              </a:r>
              <a:endParaRPr sz="2400">
                <a:solidFill>
                  <a:srgbClr val="FF0000"/>
                </a:solidFill>
                <a:latin typeface="Roboto"/>
                <a:ea typeface="Roboto"/>
                <a:cs typeface="Roboto"/>
                <a:sym typeface="Roboto"/>
              </a:endParaRPr>
            </a:p>
          </p:txBody>
        </p:sp>
      </p:grpSp>
      <p:grpSp>
        <p:nvGrpSpPr>
          <p:cNvPr id="594" name="Google Shape;594;p81"/>
          <p:cNvGrpSpPr/>
          <p:nvPr/>
        </p:nvGrpSpPr>
        <p:grpSpPr>
          <a:xfrm>
            <a:off x="1468725" y="3068638"/>
            <a:ext cx="1564500" cy="978013"/>
            <a:chOff x="3757425" y="1103275"/>
            <a:chExt cx="1564500" cy="978013"/>
          </a:xfrm>
        </p:grpSpPr>
        <p:sp>
          <p:nvSpPr>
            <p:cNvPr id="595" name="Google Shape;595;p81"/>
            <p:cNvSpPr txBox="1"/>
            <p:nvPr/>
          </p:nvSpPr>
          <p:spPr>
            <a:xfrm>
              <a:off x="3757425" y="1752188"/>
              <a:ext cx="15645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fontWeight: “bold”</a:t>
              </a:r>
              <a:endParaRPr b="1" sz="1000">
                <a:solidFill>
                  <a:srgbClr val="555555"/>
                </a:solidFill>
                <a:latin typeface="Roboto Mono"/>
                <a:ea typeface="Roboto Mono"/>
                <a:cs typeface="Roboto Mono"/>
                <a:sym typeface="Roboto Mono"/>
              </a:endParaRPr>
            </a:p>
          </p:txBody>
        </p:sp>
        <p:sp>
          <p:nvSpPr>
            <p:cNvPr id="596" name="Google Shape;596;p81"/>
            <p:cNvSpPr/>
            <p:nvPr/>
          </p:nvSpPr>
          <p:spPr>
            <a:xfrm>
              <a:off x="4070325" y="1103275"/>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Text</a:t>
              </a:r>
              <a:endParaRPr b="1" sz="2400">
                <a:solidFill>
                  <a:schemeClr val="dk1"/>
                </a:solidFill>
                <a:latin typeface="Roboto"/>
                <a:ea typeface="Roboto"/>
                <a:cs typeface="Roboto"/>
                <a:sym typeface="Roboto"/>
              </a:endParaRPr>
            </a:p>
          </p:txBody>
        </p:sp>
      </p:grpSp>
      <p:grpSp>
        <p:nvGrpSpPr>
          <p:cNvPr id="597" name="Google Shape;597;p81"/>
          <p:cNvGrpSpPr/>
          <p:nvPr/>
        </p:nvGrpSpPr>
        <p:grpSpPr>
          <a:xfrm>
            <a:off x="1792594" y="1895050"/>
            <a:ext cx="1123800" cy="978000"/>
            <a:chOff x="3757425" y="1103300"/>
            <a:chExt cx="1123800" cy="978000"/>
          </a:xfrm>
        </p:grpSpPr>
        <p:sp>
          <p:nvSpPr>
            <p:cNvPr id="598" name="Google Shape;598;p81"/>
            <p:cNvSpPr txBox="1"/>
            <p:nvPr/>
          </p:nvSpPr>
          <p:spPr>
            <a:xfrm>
              <a:off x="3757425" y="1752200"/>
              <a:ext cx="11238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fontSize: 16</a:t>
              </a:r>
              <a:endParaRPr b="1" sz="1000">
                <a:solidFill>
                  <a:srgbClr val="555555"/>
                </a:solidFill>
                <a:latin typeface="Roboto Mono"/>
                <a:ea typeface="Roboto Mono"/>
                <a:cs typeface="Roboto Mono"/>
                <a:sym typeface="Roboto Mono"/>
              </a:endParaRPr>
            </a:p>
          </p:txBody>
        </p:sp>
        <p:sp>
          <p:nvSpPr>
            <p:cNvPr id="599" name="Google Shape;599;p81"/>
            <p:cNvSpPr/>
            <p:nvPr/>
          </p:nvSpPr>
          <p:spPr>
            <a:xfrm>
              <a:off x="3849975"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Text</a:t>
              </a:r>
              <a:endParaRPr sz="1600">
                <a:solidFill>
                  <a:schemeClr val="dk1"/>
                </a:solidFill>
                <a:latin typeface="Roboto"/>
                <a:ea typeface="Roboto"/>
                <a:cs typeface="Roboto"/>
                <a:sym typeface="Roboto"/>
              </a:endParaRPr>
            </a:p>
          </p:txBody>
        </p:sp>
      </p:grpSp>
      <p:grpSp>
        <p:nvGrpSpPr>
          <p:cNvPr id="600" name="Google Shape;600;p81"/>
          <p:cNvGrpSpPr/>
          <p:nvPr/>
        </p:nvGrpSpPr>
        <p:grpSpPr>
          <a:xfrm>
            <a:off x="3127988" y="1895038"/>
            <a:ext cx="1755300" cy="978013"/>
            <a:chOff x="3757438" y="1103300"/>
            <a:chExt cx="1755300" cy="978013"/>
          </a:xfrm>
        </p:grpSpPr>
        <p:sp>
          <p:nvSpPr>
            <p:cNvPr id="601" name="Google Shape;601;p81"/>
            <p:cNvSpPr txBox="1"/>
            <p:nvPr/>
          </p:nvSpPr>
          <p:spPr>
            <a:xfrm>
              <a:off x="3757438" y="1752213"/>
              <a:ext cx="17553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fontFamily: “Georgia”</a:t>
              </a:r>
              <a:endParaRPr b="1" sz="1000">
                <a:solidFill>
                  <a:srgbClr val="555555"/>
                </a:solidFill>
                <a:latin typeface="Roboto Mono"/>
                <a:ea typeface="Roboto Mono"/>
                <a:cs typeface="Roboto Mono"/>
                <a:sym typeface="Roboto Mono"/>
              </a:endParaRPr>
            </a:p>
          </p:txBody>
        </p:sp>
        <p:sp>
          <p:nvSpPr>
            <p:cNvPr id="602" name="Google Shape;602;p81"/>
            <p:cNvSpPr/>
            <p:nvPr/>
          </p:nvSpPr>
          <p:spPr>
            <a:xfrm>
              <a:off x="4165738"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Georgia"/>
                  <a:ea typeface="Georgia"/>
                  <a:cs typeface="Georgia"/>
                  <a:sym typeface="Georgia"/>
                </a:rPr>
                <a:t>Text</a:t>
              </a:r>
              <a:endParaRPr sz="2400">
                <a:solidFill>
                  <a:schemeClr val="dk1"/>
                </a:solidFill>
                <a:latin typeface="Georgia"/>
                <a:ea typeface="Georgia"/>
                <a:cs typeface="Georgia"/>
                <a:sym typeface="Georgia"/>
              </a:endParaRPr>
            </a:p>
          </p:txBody>
        </p:sp>
      </p:grpSp>
      <p:grpSp>
        <p:nvGrpSpPr>
          <p:cNvPr id="603" name="Google Shape;603;p81"/>
          <p:cNvGrpSpPr/>
          <p:nvPr/>
        </p:nvGrpSpPr>
        <p:grpSpPr>
          <a:xfrm>
            <a:off x="5094881" y="1895025"/>
            <a:ext cx="1828500" cy="978025"/>
            <a:chOff x="3757418" y="1103300"/>
            <a:chExt cx="1828500" cy="978025"/>
          </a:xfrm>
        </p:grpSpPr>
        <p:sp>
          <p:nvSpPr>
            <p:cNvPr id="604" name="Google Shape;604;p81"/>
            <p:cNvSpPr txBox="1"/>
            <p:nvPr/>
          </p:nvSpPr>
          <p:spPr>
            <a:xfrm>
              <a:off x="3757418" y="1752225"/>
              <a:ext cx="18285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backgroundColor: “red”</a:t>
              </a:r>
              <a:endParaRPr b="1" sz="1000">
                <a:solidFill>
                  <a:srgbClr val="555555"/>
                </a:solidFill>
                <a:latin typeface="Roboto Mono"/>
                <a:ea typeface="Roboto Mono"/>
                <a:cs typeface="Roboto Mono"/>
                <a:sym typeface="Roboto Mono"/>
              </a:endParaRPr>
            </a:p>
          </p:txBody>
        </p:sp>
        <p:sp>
          <p:nvSpPr>
            <p:cNvPr id="605" name="Google Shape;605;p81"/>
            <p:cNvSpPr/>
            <p:nvPr/>
          </p:nvSpPr>
          <p:spPr>
            <a:xfrm>
              <a:off x="4202313"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highlight>
                    <a:srgbClr val="FF0000"/>
                  </a:highlight>
                  <a:latin typeface="Roboto"/>
                  <a:ea typeface="Roboto"/>
                  <a:cs typeface="Roboto"/>
                  <a:sym typeface="Roboto"/>
                </a:rPr>
                <a:t>Text</a:t>
              </a:r>
              <a:endParaRPr sz="2400">
                <a:solidFill>
                  <a:schemeClr val="dk1"/>
                </a:solidFill>
                <a:highlight>
                  <a:srgbClr val="FF0000"/>
                </a:highlight>
                <a:latin typeface="Roboto"/>
                <a:ea typeface="Roboto"/>
                <a:cs typeface="Roboto"/>
                <a:sym typeface="Roboto"/>
              </a:endParaRPr>
            </a:p>
          </p:txBody>
        </p:sp>
      </p:grpSp>
      <p:grpSp>
        <p:nvGrpSpPr>
          <p:cNvPr id="606" name="Google Shape;606;p81"/>
          <p:cNvGrpSpPr/>
          <p:nvPr/>
        </p:nvGrpSpPr>
        <p:grpSpPr>
          <a:xfrm>
            <a:off x="7134975" y="1895025"/>
            <a:ext cx="1550100" cy="978013"/>
            <a:chOff x="3681225" y="1103275"/>
            <a:chExt cx="1550100" cy="978013"/>
          </a:xfrm>
        </p:grpSpPr>
        <p:sp>
          <p:nvSpPr>
            <p:cNvPr id="607" name="Google Shape;607;p81"/>
            <p:cNvSpPr txBox="1"/>
            <p:nvPr/>
          </p:nvSpPr>
          <p:spPr>
            <a:xfrm>
              <a:off x="3757425" y="1752188"/>
              <a:ext cx="14739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textAlign: “left”</a:t>
              </a:r>
              <a:endParaRPr b="1" sz="1000">
                <a:solidFill>
                  <a:srgbClr val="555555"/>
                </a:solidFill>
                <a:latin typeface="Roboto Mono"/>
                <a:ea typeface="Roboto Mono"/>
                <a:cs typeface="Roboto Mono"/>
                <a:sym typeface="Roboto Mono"/>
              </a:endParaRPr>
            </a:p>
          </p:txBody>
        </p:sp>
        <p:sp>
          <p:nvSpPr>
            <p:cNvPr id="608" name="Google Shape;608;p81"/>
            <p:cNvSpPr/>
            <p:nvPr/>
          </p:nvSpPr>
          <p:spPr>
            <a:xfrm>
              <a:off x="3681225" y="1103275"/>
              <a:ext cx="938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Text</a:t>
              </a:r>
              <a:endParaRPr sz="2400">
                <a:solidFill>
                  <a:schemeClr val="dk1"/>
                </a:solidFill>
                <a:latin typeface="Roboto"/>
                <a:ea typeface="Roboto"/>
                <a:cs typeface="Roboto"/>
                <a:sym typeface="Roboto"/>
              </a:endParaRPr>
            </a:p>
          </p:txBody>
        </p:sp>
      </p:grpSp>
      <p:grpSp>
        <p:nvGrpSpPr>
          <p:cNvPr id="609" name="Google Shape;609;p81"/>
          <p:cNvGrpSpPr/>
          <p:nvPr/>
        </p:nvGrpSpPr>
        <p:grpSpPr>
          <a:xfrm>
            <a:off x="3296400" y="3068650"/>
            <a:ext cx="2500500" cy="978000"/>
            <a:chOff x="3757425" y="1103300"/>
            <a:chExt cx="2500500" cy="978000"/>
          </a:xfrm>
        </p:grpSpPr>
        <p:sp>
          <p:nvSpPr>
            <p:cNvPr id="610" name="Google Shape;610;p81"/>
            <p:cNvSpPr txBox="1"/>
            <p:nvPr/>
          </p:nvSpPr>
          <p:spPr>
            <a:xfrm>
              <a:off x="3757425" y="1752200"/>
              <a:ext cx="25005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textDecorationLine: ”underline”</a:t>
              </a:r>
              <a:endParaRPr b="1" sz="1000">
                <a:solidFill>
                  <a:srgbClr val="555555"/>
                </a:solidFill>
                <a:latin typeface="Roboto Mono"/>
                <a:ea typeface="Roboto Mono"/>
                <a:cs typeface="Roboto Mono"/>
                <a:sym typeface="Roboto Mono"/>
              </a:endParaRPr>
            </a:p>
          </p:txBody>
        </p:sp>
        <p:sp>
          <p:nvSpPr>
            <p:cNvPr id="611" name="Google Shape;611;p81"/>
            <p:cNvSpPr/>
            <p:nvPr/>
          </p:nvSpPr>
          <p:spPr>
            <a:xfrm>
              <a:off x="4484475"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dk1"/>
                  </a:solidFill>
                  <a:latin typeface="Roboto"/>
                  <a:ea typeface="Roboto"/>
                  <a:cs typeface="Roboto"/>
                  <a:sym typeface="Roboto"/>
                </a:rPr>
                <a:t>Text</a:t>
              </a:r>
              <a:endParaRPr sz="2400" u="sng">
                <a:solidFill>
                  <a:schemeClr val="dk1"/>
                </a:solidFill>
                <a:latin typeface="Roboto"/>
                <a:ea typeface="Roboto"/>
                <a:cs typeface="Roboto"/>
                <a:sym typeface="Roboto"/>
              </a:endParaRPr>
            </a:p>
          </p:txBody>
        </p:sp>
      </p:grpSp>
      <p:grpSp>
        <p:nvGrpSpPr>
          <p:cNvPr id="612" name="Google Shape;612;p81"/>
          <p:cNvGrpSpPr/>
          <p:nvPr/>
        </p:nvGrpSpPr>
        <p:grpSpPr>
          <a:xfrm>
            <a:off x="6042975" y="3068650"/>
            <a:ext cx="1632300" cy="978000"/>
            <a:chOff x="3757425" y="1103300"/>
            <a:chExt cx="1632300" cy="978000"/>
          </a:xfrm>
        </p:grpSpPr>
        <p:sp>
          <p:nvSpPr>
            <p:cNvPr id="613" name="Google Shape;613;p81"/>
            <p:cNvSpPr txBox="1"/>
            <p:nvPr/>
          </p:nvSpPr>
          <p:spPr>
            <a:xfrm>
              <a:off x="3757425" y="1752200"/>
              <a:ext cx="16323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fontStyle: ”italic”</a:t>
              </a:r>
              <a:endParaRPr b="1" sz="1000">
                <a:solidFill>
                  <a:srgbClr val="555555"/>
                </a:solidFill>
                <a:latin typeface="Roboto Mono"/>
                <a:ea typeface="Roboto Mono"/>
                <a:cs typeface="Roboto Mono"/>
                <a:sym typeface="Roboto Mono"/>
              </a:endParaRPr>
            </a:p>
          </p:txBody>
        </p:sp>
        <p:sp>
          <p:nvSpPr>
            <p:cNvPr id="614" name="Google Shape;614;p81"/>
            <p:cNvSpPr/>
            <p:nvPr/>
          </p:nvSpPr>
          <p:spPr>
            <a:xfrm>
              <a:off x="4104225" y="1103300"/>
              <a:ext cx="9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Text</a:t>
              </a:r>
              <a:endParaRPr i="1" sz="2400">
                <a:solidFill>
                  <a:schemeClr val="dk1"/>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2"/>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620" name="Google Shape;620;p82"/>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OTHER USEFUL PROPERTIES</a:t>
            </a:r>
            <a:endParaRPr>
              <a:latin typeface="Roboto"/>
              <a:ea typeface="Roboto"/>
              <a:cs typeface="Roboto"/>
              <a:sym typeface="Roboto"/>
            </a:endParaRPr>
          </a:p>
        </p:txBody>
      </p:sp>
      <p:sp>
        <p:nvSpPr>
          <p:cNvPr id="621" name="Google Shape;621;p82"/>
          <p:cNvSpPr/>
          <p:nvPr/>
        </p:nvSpPr>
        <p:spPr>
          <a:xfrm>
            <a:off x="0" y="1660825"/>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Text</a:t>
            </a:r>
            <a:endParaRPr>
              <a:latin typeface="Roboto Medium"/>
              <a:ea typeface="Roboto Medium"/>
              <a:cs typeface="Roboto Medium"/>
              <a:sym typeface="Roboto Medium"/>
            </a:endParaRPr>
          </a:p>
        </p:txBody>
      </p:sp>
      <p:sp>
        <p:nvSpPr>
          <p:cNvPr id="623" name="Google Shape;623;p8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Plain Old Text</a:t>
            </a:r>
            <a:endParaRPr b="1" sz="1800">
              <a:solidFill>
                <a:srgbClr val="DFE0E2"/>
              </a:solidFill>
            </a:endParaRPr>
          </a:p>
        </p:txBody>
      </p:sp>
      <p:sp>
        <p:nvSpPr>
          <p:cNvPr id="624" name="Google Shape;624;p82"/>
          <p:cNvSpPr txBox="1"/>
          <p:nvPr/>
        </p:nvSpPr>
        <p:spPr>
          <a:xfrm>
            <a:off x="457200" y="1885950"/>
            <a:ext cx="4114800" cy="157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numberOfLines</a:t>
            </a:r>
            <a:br>
              <a:rPr lang="en" sz="1800">
                <a:solidFill>
                  <a:schemeClr val="dk2"/>
                </a:solidFill>
                <a:latin typeface="Roboto"/>
                <a:ea typeface="Roboto"/>
                <a:cs typeface="Roboto"/>
                <a:sym typeface="Roboto"/>
              </a:rPr>
            </a:br>
            <a:r>
              <a:rPr i="1" lang="en">
                <a:solidFill>
                  <a:schemeClr val="dk2"/>
                </a:solidFill>
                <a:latin typeface="Roboto"/>
                <a:ea typeface="Roboto"/>
                <a:cs typeface="Roboto"/>
                <a:sym typeface="Roboto"/>
              </a:rPr>
              <a:t>truncates text to specified number of lines</a:t>
            </a:r>
            <a:endParaRPr i="1">
              <a:solidFill>
                <a:schemeClr val="dk2"/>
              </a:solidFill>
              <a:latin typeface="Roboto"/>
              <a:ea typeface="Roboto"/>
              <a:cs typeface="Roboto"/>
              <a:sym typeface="Roboto"/>
            </a:endParaRPr>
          </a:p>
          <a:p>
            <a:pPr indent="-342900" lvl="0" marL="457200" rtl="0" algn="l">
              <a:lnSpc>
                <a:spcPct val="115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ellipsizeMode</a:t>
            </a:r>
            <a:br>
              <a:rPr lang="en" sz="1800">
                <a:solidFill>
                  <a:schemeClr val="dk2"/>
                </a:solidFill>
                <a:latin typeface="Roboto"/>
                <a:ea typeface="Roboto"/>
                <a:cs typeface="Roboto"/>
                <a:sym typeface="Roboto"/>
              </a:rPr>
            </a:br>
            <a:r>
              <a:rPr i="1" lang="en">
                <a:solidFill>
                  <a:schemeClr val="dk2"/>
                </a:solidFill>
                <a:latin typeface="Roboto"/>
                <a:ea typeface="Roboto"/>
                <a:cs typeface="Roboto"/>
                <a:sym typeface="Roboto"/>
              </a:rPr>
              <a:t>Sets how you want text truncated</a:t>
            </a:r>
            <a:endParaRPr i="1">
              <a:solidFill>
                <a:schemeClr val="accent1"/>
              </a:solidFill>
              <a:latin typeface="Roboto"/>
              <a:ea typeface="Roboto"/>
              <a:cs typeface="Roboto"/>
              <a:sym typeface="Roboto"/>
            </a:endParaRPr>
          </a:p>
        </p:txBody>
      </p:sp>
      <p:sp>
        <p:nvSpPr>
          <p:cNvPr id="625" name="Google Shape;625;p82"/>
          <p:cNvSpPr txBox="1"/>
          <p:nvPr/>
        </p:nvSpPr>
        <p:spPr>
          <a:xfrm>
            <a:off x="457200" y="3644425"/>
            <a:ext cx="3000000" cy="3456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1000"/>
              </a:spcAft>
              <a:buNone/>
            </a:pPr>
            <a:r>
              <a:rPr i="1" lang="en" u="sng">
                <a:solidFill>
                  <a:schemeClr val="accent1"/>
                </a:solidFill>
                <a:latin typeface="Roboto"/>
                <a:ea typeface="Roboto"/>
                <a:cs typeface="Roboto"/>
                <a:sym typeface="Roboto"/>
                <a:hlinkClick r:id="rId5"/>
              </a:rPr>
              <a:t>More properties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3"/>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32" name="Google Shape;632;p8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633" name="Google Shape;633;p83"/>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SIZING STYLE PROPS</a:t>
            </a:r>
            <a:endParaRPr>
              <a:latin typeface="Roboto"/>
              <a:ea typeface="Roboto"/>
              <a:cs typeface="Roboto"/>
              <a:sym typeface="Roboto"/>
            </a:endParaRPr>
          </a:p>
        </p:txBody>
      </p:sp>
      <p:grpSp>
        <p:nvGrpSpPr>
          <p:cNvPr id="634" name="Google Shape;634;p83"/>
          <p:cNvGrpSpPr/>
          <p:nvPr/>
        </p:nvGrpSpPr>
        <p:grpSpPr>
          <a:xfrm>
            <a:off x="457075" y="2207449"/>
            <a:ext cx="8229838" cy="929013"/>
            <a:chOff x="457075" y="2397649"/>
            <a:chExt cx="8229838" cy="929013"/>
          </a:xfrm>
        </p:grpSpPr>
        <p:grpSp>
          <p:nvGrpSpPr>
            <p:cNvPr id="635" name="Google Shape;635;p83"/>
            <p:cNvGrpSpPr/>
            <p:nvPr/>
          </p:nvGrpSpPr>
          <p:grpSpPr>
            <a:xfrm>
              <a:off x="457075" y="2397738"/>
              <a:ext cx="1748700" cy="928925"/>
              <a:chOff x="457138" y="1971925"/>
              <a:chExt cx="1748700" cy="928925"/>
            </a:xfrm>
          </p:grpSpPr>
          <p:pic>
            <p:nvPicPr>
              <p:cNvPr descr="Image result for react native logo" id="636" name="Google Shape;636;p83"/>
              <p:cNvPicPr preferRelativeResize="0"/>
              <p:nvPr/>
            </p:nvPicPr>
            <p:blipFill>
              <a:blip r:embed="rId3">
                <a:alphaModFix/>
              </a:blip>
              <a:stretch>
                <a:fillRect/>
              </a:stretch>
            </p:blipFill>
            <p:spPr>
              <a:xfrm>
                <a:off x="457200" y="1971925"/>
                <a:ext cx="1748582" cy="472249"/>
              </a:xfrm>
              <a:prstGeom prst="rect">
                <a:avLst/>
              </a:prstGeom>
              <a:noFill/>
              <a:ln cap="flat" cmpd="sng" w="9525">
                <a:solidFill>
                  <a:srgbClr val="FF0000"/>
                </a:solidFill>
                <a:prstDash val="solid"/>
                <a:round/>
                <a:headEnd len="sm" w="sm" type="none"/>
                <a:tailEnd len="sm" w="sm" type="none"/>
              </a:ln>
            </p:spPr>
          </p:pic>
          <p:sp>
            <p:nvSpPr>
              <p:cNvPr id="637" name="Google Shape;637;p83"/>
              <p:cNvSpPr txBox="1"/>
              <p:nvPr/>
            </p:nvSpPr>
            <p:spPr>
              <a:xfrm>
                <a:off x="457138"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“stretch”</a:t>
                </a:r>
                <a:endParaRPr b="1" sz="1000">
                  <a:solidFill>
                    <a:srgbClr val="555555"/>
                  </a:solidFill>
                  <a:latin typeface="Roboto Mono"/>
                  <a:ea typeface="Roboto Mono"/>
                  <a:cs typeface="Roboto Mono"/>
                  <a:sym typeface="Roboto Mono"/>
                </a:endParaRPr>
              </a:p>
            </p:txBody>
          </p:sp>
        </p:grpSp>
        <p:grpSp>
          <p:nvGrpSpPr>
            <p:cNvPr id="638" name="Google Shape;638;p83"/>
            <p:cNvGrpSpPr/>
            <p:nvPr/>
          </p:nvGrpSpPr>
          <p:grpSpPr>
            <a:xfrm>
              <a:off x="2617458" y="2397738"/>
              <a:ext cx="1748705" cy="928925"/>
              <a:chOff x="2617520" y="1971925"/>
              <a:chExt cx="1748705" cy="928925"/>
            </a:xfrm>
          </p:grpSpPr>
          <p:pic>
            <p:nvPicPr>
              <p:cNvPr descr="Image result for react native logo" id="639" name="Google Shape;639;p83"/>
              <p:cNvPicPr preferRelativeResize="0"/>
              <p:nvPr/>
            </p:nvPicPr>
            <p:blipFill rotWithShape="1">
              <a:blip r:embed="rId3">
                <a:alphaModFix/>
              </a:blip>
              <a:srcRect b="36495" l="0" r="0" t="36495"/>
              <a:stretch/>
            </p:blipFill>
            <p:spPr>
              <a:xfrm>
                <a:off x="2617520" y="1971925"/>
                <a:ext cx="1748700" cy="472200"/>
              </a:xfrm>
              <a:prstGeom prst="rect">
                <a:avLst/>
              </a:prstGeom>
              <a:noFill/>
              <a:ln cap="flat" cmpd="sng" w="9525">
                <a:solidFill>
                  <a:srgbClr val="FF0000"/>
                </a:solidFill>
                <a:prstDash val="solid"/>
                <a:round/>
                <a:headEnd len="sm" w="sm" type="none"/>
                <a:tailEnd len="sm" w="sm" type="none"/>
              </a:ln>
            </p:spPr>
          </p:pic>
          <p:sp>
            <p:nvSpPr>
              <p:cNvPr id="640" name="Google Shape;640;p83"/>
              <p:cNvSpPr txBox="1"/>
              <p:nvPr/>
            </p:nvSpPr>
            <p:spPr>
              <a:xfrm>
                <a:off x="261752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“cover”</a:t>
                </a:r>
                <a:endParaRPr b="1" sz="1000">
                  <a:solidFill>
                    <a:srgbClr val="555555"/>
                  </a:solidFill>
                  <a:latin typeface="Roboto Mono"/>
                  <a:ea typeface="Roboto Mono"/>
                  <a:cs typeface="Roboto Mono"/>
                  <a:sym typeface="Roboto Mono"/>
                </a:endParaRPr>
              </a:p>
            </p:txBody>
          </p:sp>
        </p:grpSp>
        <p:grpSp>
          <p:nvGrpSpPr>
            <p:cNvPr id="641" name="Google Shape;641;p83"/>
            <p:cNvGrpSpPr/>
            <p:nvPr/>
          </p:nvGrpSpPr>
          <p:grpSpPr>
            <a:xfrm>
              <a:off x="4777838" y="2397689"/>
              <a:ext cx="1748700" cy="928973"/>
              <a:chOff x="4777900" y="1971877"/>
              <a:chExt cx="1748700" cy="928973"/>
            </a:xfrm>
          </p:grpSpPr>
          <p:grpSp>
            <p:nvGrpSpPr>
              <p:cNvPr id="642" name="Google Shape;642;p83"/>
              <p:cNvGrpSpPr/>
              <p:nvPr/>
            </p:nvGrpSpPr>
            <p:grpSpPr>
              <a:xfrm>
                <a:off x="4777958" y="1971877"/>
                <a:ext cx="1748546" cy="472240"/>
                <a:chOff x="3932775" y="1971925"/>
                <a:chExt cx="1501800" cy="405600"/>
              </a:xfrm>
            </p:grpSpPr>
            <p:sp>
              <p:nvSpPr>
                <p:cNvPr id="643" name="Google Shape;643;p83"/>
                <p:cNvSpPr/>
                <p:nvPr/>
              </p:nvSpPr>
              <p:spPr>
                <a:xfrm>
                  <a:off x="3932775" y="1971925"/>
                  <a:ext cx="1501800" cy="4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644" name="Google Shape;644;p83"/>
                <p:cNvPicPr preferRelativeResize="0"/>
                <p:nvPr/>
              </p:nvPicPr>
              <p:blipFill>
                <a:blip r:embed="rId3">
                  <a:alphaModFix/>
                </a:blip>
                <a:stretch>
                  <a:fillRect/>
                </a:stretch>
              </p:blipFill>
              <p:spPr>
                <a:xfrm>
                  <a:off x="4480875" y="1971925"/>
                  <a:ext cx="405599" cy="405599"/>
                </a:xfrm>
                <a:prstGeom prst="rect">
                  <a:avLst/>
                </a:prstGeom>
                <a:noFill/>
                <a:ln>
                  <a:noFill/>
                </a:ln>
              </p:spPr>
            </p:pic>
          </p:grpSp>
          <p:sp>
            <p:nvSpPr>
              <p:cNvPr id="645" name="Google Shape;645;p83"/>
              <p:cNvSpPr txBox="1"/>
              <p:nvPr/>
            </p:nvSpPr>
            <p:spPr>
              <a:xfrm>
                <a:off x="4777900"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“contain”</a:t>
                </a:r>
                <a:endParaRPr b="1" sz="1000">
                  <a:solidFill>
                    <a:srgbClr val="555555"/>
                  </a:solidFill>
                  <a:latin typeface="Roboto Mono"/>
                  <a:ea typeface="Roboto Mono"/>
                  <a:cs typeface="Roboto Mono"/>
                  <a:sym typeface="Roboto Mono"/>
                </a:endParaRPr>
              </a:p>
            </p:txBody>
          </p:sp>
        </p:grpSp>
        <p:grpSp>
          <p:nvGrpSpPr>
            <p:cNvPr id="646" name="Google Shape;646;p83"/>
            <p:cNvGrpSpPr/>
            <p:nvPr/>
          </p:nvGrpSpPr>
          <p:grpSpPr>
            <a:xfrm>
              <a:off x="6938180" y="2397649"/>
              <a:ext cx="1748733" cy="929013"/>
              <a:chOff x="6938242" y="1971837"/>
              <a:chExt cx="1748733" cy="929013"/>
            </a:xfrm>
          </p:grpSpPr>
          <p:grpSp>
            <p:nvGrpSpPr>
              <p:cNvPr id="647" name="Google Shape;647;p83"/>
              <p:cNvGrpSpPr/>
              <p:nvPr/>
            </p:nvGrpSpPr>
            <p:grpSpPr>
              <a:xfrm>
                <a:off x="6938242" y="1971837"/>
                <a:ext cx="1748546" cy="472240"/>
                <a:chOff x="7155850" y="3610875"/>
                <a:chExt cx="1501800" cy="405600"/>
              </a:xfrm>
            </p:grpSpPr>
            <p:sp>
              <p:nvSpPr>
                <p:cNvPr id="648" name="Google Shape;648;p83"/>
                <p:cNvSpPr/>
                <p:nvPr/>
              </p:nvSpPr>
              <p:spPr>
                <a:xfrm>
                  <a:off x="7155850" y="3610875"/>
                  <a:ext cx="1501800" cy="4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649" name="Google Shape;649;p83"/>
                <p:cNvPicPr preferRelativeResize="0"/>
                <p:nvPr/>
              </p:nvPicPr>
              <p:blipFill>
                <a:blip r:embed="rId3">
                  <a:alphaModFix/>
                </a:blip>
                <a:stretch>
                  <a:fillRect/>
                </a:stretch>
              </p:blipFill>
              <p:spPr>
                <a:xfrm>
                  <a:off x="7155850" y="3610875"/>
                  <a:ext cx="405599" cy="405599"/>
                </a:xfrm>
                <a:prstGeom prst="rect">
                  <a:avLst/>
                </a:prstGeom>
                <a:noFill/>
                <a:ln>
                  <a:noFill/>
                </a:ln>
              </p:spPr>
            </p:pic>
            <p:pic>
              <p:nvPicPr>
                <p:cNvPr descr="Image result for react native logo" id="650" name="Google Shape;650;p83"/>
                <p:cNvPicPr preferRelativeResize="0"/>
                <p:nvPr/>
              </p:nvPicPr>
              <p:blipFill>
                <a:blip r:embed="rId3">
                  <a:alphaModFix/>
                </a:blip>
                <a:stretch>
                  <a:fillRect/>
                </a:stretch>
              </p:blipFill>
              <p:spPr>
                <a:xfrm>
                  <a:off x="7511000" y="3610875"/>
                  <a:ext cx="405599" cy="405599"/>
                </a:xfrm>
                <a:prstGeom prst="rect">
                  <a:avLst/>
                </a:prstGeom>
                <a:noFill/>
                <a:ln>
                  <a:noFill/>
                </a:ln>
              </p:spPr>
            </p:pic>
            <p:pic>
              <p:nvPicPr>
                <p:cNvPr descr="Image result for react native logo" id="651" name="Google Shape;651;p83"/>
                <p:cNvPicPr preferRelativeResize="0"/>
                <p:nvPr/>
              </p:nvPicPr>
              <p:blipFill>
                <a:blip r:embed="rId3">
                  <a:alphaModFix/>
                </a:blip>
                <a:stretch>
                  <a:fillRect/>
                </a:stretch>
              </p:blipFill>
              <p:spPr>
                <a:xfrm>
                  <a:off x="7866125" y="3610875"/>
                  <a:ext cx="405599" cy="405599"/>
                </a:xfrm>
                <a:prstGeom prst="rect">
                  <a:avLst/>
                </a:prstGeom>
                <a:noFill/>
                <a:ln>
                  <a:noFill/>
                </a:ln>
              </p:spPr>
            </p:pic>
            <p:pic>
              <p:nvPicPr>
                <p:cNvPr descr="Image result for react native logo" id="652" name="Google Shape;652;p83"/>
                <p:cNvPicPr preferRelativeResize="0"/>
                <p:nvPr/>
              </p:nvPicPr>
              <p:blipFill>
                <a:blip r:embed="rId3">
                  <a:alphaModFix/>
                </a:blip>
                <a:stretch>
                  <a:fillRect/>
                </a:stretch>
              </p:blipFill>
              <p:spPr>
                <a:xfrm>
                  <a:off x="8221275" y="3610875"/>
                  <a:ext cx="405599" cy="405599"/>
                </a:xfrm>
                <a:prstGeom prst="rect">
                  <a:avLst/>
                </a:prstGeom>
                <a:noFill/>
                <a:ln>
                  <a:noFill/>
                </a:ln>
              </p:spPr>
            </p:pic>
          </p:grpSp>
          <p:sp>
            <p:nvSpPr>
              <p:cNvPr id="653" name="Google Shape;653;p83"/>
              <p:cNvSpPr txBox="1"/>
              <p:nvPr/>
            </p:nvSpPr>
            <p:spPr>
              <a:xfrm>
                <a:off x="693827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“repeat”</a:t>
                </a:r>
                <a:endParaRPr b="1" sz="1000">
                  <a:solidFill>
                    <a:srgbClr val="555555"/>
                  </a:solidFill>
                  <a:latin typeface="Roboto Mono"/>
                  <a:ea typeface="Roboto Mono"/>
                  <a:cs typeface="Roboto Mono"/>
                  <a:sym typeface="Roboto Mono"/>
                </a:endParaRPr>
              </a:p>
            </p:txBody>
          </p:sp>
        </p:grpSp>
      </p:grpSp>
      <p:sp>
        <p:nvSpPr>
          <p:cNvPr id="654" name="Google Shape;654;p83"/>
          <p:cNvSpPr txBox="1"/>
          <p:nvPr/>
        </p:nvSpPr>
        <p:spPr>
          <a:xfrm>
            <a:off x="381000" y="3644425"/>
            <a:ext cx="8305800" cy="7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i="1" lang="en">
                <a:solidFill>
                  <a:schemeClr val="dk1"/>
                </a:solidFill>
                <a:latin typeface="Roboto"/>
                <a:ea typeface="Roboto"/>
                <a:cs typeface="Roboto"/>
                <a:sym typeface="Roboto"/>
              </a:rPr>
              <a:t>NOTE: </a:t>
            </a:r>
            <a:r>
              <a:rPr i="1" lang="en">
                <a:solidFill>
                  <a:schemeClr val="dk1"/>
                </a:solidFill>
                <a:latin typeface="Roboto"/>
                <a:ea typeface="Roboto"/>
                <a:cs typeface="Roboto"/>
                <a:sym typeface="Roboto"/>
              </a:rPr>
              <a:t>Setting dimensions of an image is very important in establishing the behavior of resizeMode. </a:t>
            </a:r>
            <a:endParaRPr i="1">
              <a:solidFill>
                <a:schemeClr val="dk1"/>
              </a:solidFill>
            </a:endParaRPr>
          </a:p>
        </p:txBody>
      </p:sp>
      <p:sp>
        <p:nvSpPr>
          <p:cNvPr id="655" name="Google Shape;655;p83"/>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4"/>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4"/>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62" name="Google Shape;662;p84"/>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663" name="Google Shape;663;p84"/>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SIZING STYLE PROPS</a:t>
            </a:r>
            <a:endParaRPr>
              <a:latin typeface="Roboto"/>
              <a:ea typeface="Roboto"/>
              <a:cs typeface="Roboto"/>
              <a:sym typeface="Roboto"/>
            </a:endParaRPr>
          </a:p>
        </p:txBody>
      </p:sp>
      <p:grpSp>
        <p:nvGrpSpPr>
          <p:cNvPr id="664" name="Google Shape;664;p84"/>
          <p:cNvGrpSpPr/>
          <p:nvPr/>
        </p:nvGrpSpPr>
        <p:grpSpPr>
          <a:xfrm>
            <a:off x="457075" y="1891150"/>
            <a:ext cx="8229838" cy="1245313"/>
            <a:chOff x="457075" y="2081350"/>
            <a:chExt cx="8229838" cy="1245313"/>
          </a:xfrm>
        </p:grpSpPr>
        <p:grpSp>
          <p:nvGrpSpPr>
            <p:cNvPr id="665" name="Google Shape;665;p84"/>
            <p:cNvGrpSpPr/>
            <p:nvPr/>
          </p:nvGrpSpPr>
          <p:grpSpPr>
            <a:xfrm>
              <a:off x="457075" y="2122967"/>
              <a:ext cx="1748700" cy="1203695"/>
              <a:chOff x="457138" y="1697155"/>
              <a:chExt cx="1748700" cy="1203695"/>
            </a:xfrm>
          </p:grpSpPr>
          <p:pic>
            <p:nvPicPr>
              <p:cNvPr descr="Image result for react native logo" id="666" name="Google Shape;666;p84"/>
              <p:cNvPicPr preferRelativeResize="0"/>
              <p:nvPr/>
            </p:nvPicPr>
            <p:blipFill>
              <a:blip r:embed="rId3">
                <a:alphaModFix/>
              </a:blip>
              <a:stretch>
                <a:fillRect/>
              </a:stretch>
            </p:blipFill>
            <p:spPr>
              <a:xfrm>
                <a:off x="457213" y="1697155"/>
                <a:ext cx="1748575" cy="747000"/>
              </a:xfrm>
              <a:prstGeom prst="rect">
                <a:avLst/>
              </a:prstGeom>
              <a:noFill/>
              <a:ln cap="flat" cmpd="sng" w="9525">
                <a:solidFill>
                  <a:srgbClr val="FF0000"/>
                </a:solidFill>
                <a:prstDash val="solid"/>
                <a:round/>
                <a:headEnd len="sm" w="sm" type="none"/>
                <a:tailEnd len="sm" w="sm" type="none"/>
              </a:ln>
            </p:spPr>
          </p:pic>
          <p:sp>
            <p:nvSpPr>
              <p:cNvPr id="667" name="Google Shape;667;p84"/>
              <p:cNvSpPr txBox="1"/>
              <p:nvPr/>
            </p:nvSpPr>
            <p:spPr>
              <a:xfrm>
                <a:off x="457138"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“stretch”</a:t>
                </a:r>
                <a:endParaRPr b="1" sz="1000">
                  <a:solidFill>
                    <a:srgbClr val="555555"/>
                  </a:solidFill>
                  <a:latin typeface="Roboto Mono"/>
                  <a:ea typeface="Roboto Mono"/>
                  <a:cs typeface="Roboto Mono"/>
                  <a:sym typeface="Roboto Mono"/>
                </a:endParaRPr>
              </a:p>
            </p:txBody>
          </p:sp>
        </p:grpSp>
        <p:grpSp>
          <p:nvGrpSpPr>
            <p:cNvPr id="668" name="Google Shape;668;p84"/>
            <p:cNvGrpSpPr/>
            <p:nvPr/>
          </p:nvGrpSpPr>
          <p:grpSpPr>
            <a:xfrm>
              <a:off x="2617450" y="2122957"/>
              <a:ext cx="1748713" cy="1203705"/>
              <a:chOff x="2617513" y="1697145"/>
              <a:chExt cx="1748713" cy="1203705"/>
            </a:xfrm>
          </p:grpSpPr>
          <p:pic>
            <p:nvPicPr>
              <p:cNvPr descr="Image result for react native logo" id="669" name="Google Shape;669;p84"/>
              <p:cNvPicPr preferRelativeResize="0"/>
              <p:nvPr/>
            </p:nvPicPr>
            <p:blipFill rotWithShape="1">
              <a:blip r:embed="rId3">
                <a:alphaModFix/>
              </a:blip>
              <a:srcRect b="28634" l="0" r="0" t="28639"/>
              <a:stretch/>
            </p:blipFill>
            <p:spPr>
              <a:xfrm>
                <a:off x="2617513" y="1697145"/>
                <a:ext cx="1748700" cy="747000"/>
              </a:xfrm>
              <a:prstGeom prst="rect">
                <a:avLst/>
              </a:prstGeom>
              <a:noFill/>
              <a:ln cap="flat" cmpd="sng" w="9525">
                <a:solidFill>
                  <a:srgbClr val="FF0000"/>
                </a:solidFill>
                <a:prstDash val="solid"/>
                <a:round/>
                <a:headEnd len="sm" w="sm" type="none"/>
                <a:tailEnd len="sm" w="sm" type="none"/>
              </a:ln>
            </p:spPr>
          </p:pic>
          <p:sp>
            <p:nvSpPr>
              <p:cNvPr id="670" name="Google Shape;670;p84"/>
              <p:cNvSpPr txBox="1"/>
              <p:nvPr/>
            </p:nvSpPr>
            <p:spPr>
              <a:xfrm>
                <a:off x="261752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“cover”</a:t>
                </a:r>
                <a:endParaRPr b="1" sz="1000">
                  <a:solidFill>
                    <a:srgbClr val="555555"/>
                  </a:solidFill>
                  <a:latin typeface="Roboto Mono"/>
                  <a:ea typeface="Roboto Mono"/>
                  <a:cs typeface="Roboto Mono"/>
                  <a:sym typeface="Roboto Mono"/>
                </a:endParaRPr>
              </a:p>
            </p:txBody>
          </p:sp>
        </p:grpSp>
        <p:grpSp>
          <p:nvGrpSpPr>
            <p:cNvPr id="671" name="Google Shape;671;p84"/>
            <p:cNvGrpSpPr/>
            <p:nvPr/>
          </p:nvGrpSpPr>
          <p:grpSpPr>
            <a:xfrm>
              <a:off x="4777838" y="2081350"/>
              <a:ext cx="1748700" cy="1245313"/>
              <a:chOff x="4777900" y="1655537"/>
              <a:chExt cx="1748700" cy="1245313"/>
            </a:xfrm>
          </p:grpSpPr>
          <p:grpSp>
            <p:nvGrpSpPr>
              <p:cNvPr id="672" name="Google Shape;672;p84"/>
              <p:cNvGrpSpPr/>
              <p:nvPr/>
            </p:nvGrpSpPr>
            <p:grpSpPr>
              <a:xfrm>
                <a:off x="4777963" y="1655537"/>
                <a:ext cx="1748546" cy="864776"/>
                <a:chOff x="3932779" y="1700226"/>
                <a:chExt cx="1501800" cy="742743"/>
              </a:xfrm>
            </p:grpSpPr>
            <p:sp>
              <p:nvSpPr>
                <p:cNvPr id="673" name="Google Shape;673;p84"/>
                <p:cNvSpPr/>
                <p:nvPr/>
              </p:nvSpPr>
              <p:spPr>
                <a:xfrm>
                  <a:off x="3932779" y="1736041"/>
                  <a:ext cx="1501800" cy="64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674" name="Google Shape;674;p84"/>
                <p:cNvPicPr preferRelativeResize="0"/>
                <p:nvPr/>
              </p:nvPicPr>
              <p:blipFill>
                <a:blip r:embed="rId3">
                  <a:alphaModFix/>
                </a:blip>
                <a:stretch>
                  <a:fillRect/>
                </a:stretch>
              </p:blipFill>
              <p:spPr>
                <a:xfrm>
                  <a:off x="4312266" y="1700226"/>
                  <a:ext cx="742801" cy="742743"/>
                </a:xfrm>
                <a:prstGeom prst="rect">
                  <a:avLst/>
                </a:prstGeom>
                <a:noFill/>
                <a:ln>
                  <a:noFill/>
                </a:ln>
              </p:spPr>
            </p:pic>
          </p:grpSp>
          <p:sp>
            <p:nvSpPr>
              <p:cNvPr id="675" name="Google Shape;675;p84"/>
              <p:cNvSpPr txBox="1"/>
              <p:nvPr/>
            </p:nvSpPr>
            <p:spPr>
              <a:xfrm>
                <a:off x="4777900"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“contain”</a:t>
                </a:r>
                <a:endParaRPr b="1" sz="1000">
                  <a:solidFill>
                    <a:srgbClr val="555555"/>
                  </a:solidFill>
                  <a:latin typeface="Roboto Mono"/>
                  <a:ea typeface="Roboto Mono"/>
                  <a:cs typeface="Roboto Mono"/>
                  <a:sym typeface="Roboto Mono"/>
                </a:endParaRPr>
              </a:p>
            </p:txBody>
          </p:sp>
        </p:grpSp>
        <p:grpSp>
          <p:nvGrpSpPr>
            <p:cNvPr id="676" name="Google Shape;676;p84"/>
            <p:cNvGrpSpPr/>
            <p:nvPr/>
          </p:nvGrpSpPr>
          <p:grpSpPr>
            <a:xfrm>
              <a:off x="6938175" y="2085924"/>
              <a:ext cx="1748737" cy="1240738"/>
              <a:chOff x="6938238" y="1660112"/>
              <a:chExt cx="1748737" cy="1240738"/>
            </a:xfrm>
          </p:grpSpPr>
          <p:grpSp>
            <p:nvGrpSpPr>
              <p:cNvPr id="677" name="Google Shape;677;p84"/>
              <p:cNvGrpSpPr/>
              <p:nvPr/>
            </p:nvGrpSpPr>
            <p:grpSpPr>
              <a:xfrm>
                <a:off x="6938238" y="1660112"/>
                <a:ext cx="1748546" cy="784113"/>
                <a:chOff x="7155846" y="3343139"/>
                <a:chExt cx="1501800" cy="673463"/>
              </a:xfrm>
            </p:grpSpPr>
            <p:sp>
              <p:nvSpPr>
                <p:cNvPr id="678" name="Google Shape;678;p84"/>
                <p:cNvSpPr/>
                <p:nvPr/>
              </p:nvSpPr>
              <p:spPr>
                <a:xfrm>
                  <a:off x="7155846" y="3374902"/>
                  <a:ext cx="1501800" cy="64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679" name="Google Shape;679;p84"/>
                <p:cNvPicPr preferRelativeResize="0"/>
                <p:nvPr/>
              </p:nvPicPr>
              <p:blipFill>
                <a:blip r:embed="rId3">
                  <a:alphaModFix/>
                </a:blip>
                <a:stretch>
                  <a:fillRect/>
                </a:stretch>
              </p:blipFill>
              <p:spPr>
                <a:xfrm>
                  <a:off x="7155850" y="3343139"/>
                  <a:ext cx="405599" cy="405599"/>
                </a:xfrm>
                <a:prstGeom prst="rect">
                  <a:avLst/>
                </a:prstGeom>
                <a:noFill/>
                <a:ln>
                  <a:noFill/>
                </a:ln>
              </p:spPr>
            </p:pic>
            <p:pic>
              <p:nvPicPr>
                <p:cNvPr descr="Image result for react native logo" id="680" name="Google Shape;680;p84"/>
                <p:cNvPicPr preferRelativeResize="0"/>
                <p:nvPr/>
              </p:nvPicPr>
              <p:blipFill>
                <a:blip r:embed="rId3">
                  <a:alphaModFix/>
                </a:blip>
                <a:stretch>
                  <a:fillRect/>
                </a:stretch>
              </p:blipFill>
              <p:spPr>
                <a:xfrm>
                  <a:off x="7511000" y="3343139"/>
                  <a:ext cx="405599" cy="405599"/>
                </a:xfrm>
                <a:prstGeom prst="rect">
                  <a:avLst/>
                </a:prstGeom>
                <a:noFill/>
                <a:ln>
                  <a:noFill/>
                </a:ln>
              </p:spPr>
            </p:pic>
            <p:pic>
              <p:nvPicPr>
                <p:cNvPr descr="Image result for react native logo" id="681" name="Google Shape;681;p84"/>
                <p:cNvPicPr preferRelativeResize="0"/>
                <p:nvPr/>
              </p:nvPicPr>
              <p:blipFill>
                <a:blip r:embed="rId3">
                  <a:alphaModFix/>
                </a:blip>
                <a:stretch>
                  <a:fillRect/>
                </a:stretch>
              </p:blipFill>
              <p:spPr>
                <a:xfrm>
                  <a:off x="7866125" y="3343139"/>
                  <a:ext cx="405599" cy="405599"/>
                </a:xfrm>
                <a:prstGeom prst="rect">
                  <a:avLst/>
                </a:prstGeom>
                <a:noFill/>
                <a:ln>
                  <a:noFill/>
                </a:ln>
              </p:spPr>
            </p:pic>
            <p:pic>
              <p:nvPicPr>
                <p:cNvPr descr="Image result for react native logo" id="682" name="Google Shape;682;p84"/>
                <p:cNvPicPr preferRelativeResize="0"/>
                <p:nvPr/>
              </p:nvPicPr>
              <p:blipFill>
                <a:blip r:embed="rId3">
                  <a:alphaModFix/>
                </a:blip>
                <a:stretch>
                  <a:fillRect/>
                </a:stretch>
              </p:blipFill>
              <p:spPr>
                <a:xfrm>
                  <a:off x="8221275" y="3343139"/>
                  <a:ext cx="405599" cy="405599"/>
                </a:xfrm>
                <a:prstGeom prst="rect">
                  <a:avLst/>
                </a:prstGeom>
                <a:noFill/>
                <a:ln>
                  <a:noFill/>
                </a:ln>
              </p:spPr>
            </p:pic>
          </p:grpSp>
          <p:sp>
            <p:nvSpPr>
              <p:cNvPr id="683" name="Google Shape;683;p84"/>
              <p:cNvSpPr txBox="1"/>
              <p:nvPr/>
            </p:nvSpPr>
            <p:spPr>
              <a:xfrm>
                <a:off x="693827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 “repeat”</a:t>
                </a:r>
                <a:endParaRPr b="1" sz="1000">
                  <a:solidFill>
                    <a:srgbClr val="555555"/>
                  </a:solidFill>
                  <a:latin typeface="Roboto Mono"/>
                  <a:ea typeface="Roboto Mono"/>
                  <a:cs typeface="Roboto Mono"/>
                  <a:sym typeface="Roboto Mono"/>
                </a:endParaRPr>
              </a:p>
            </p:txBody>
          </p:sp>
        </p:grpSp>
      </p:grpSp>
      <p:sp>
        <p:nvSpPr>
          <p:cNvPr id="684" name="Google Shape;684;p84"/>
          <p:cNvSpPr txBox="1"/>
          <p:nvPr/>
        </p:nvSpPr>
        <p:spPr>
          <a:xfrm>
            <a:off x="381000" y="3644425"/>
            <a:ext cx="8305800" cy="7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i="1" lang="en">
                <a:solidFill>
                  <a:schemeClr val="dk1"/>
                </a:solidFill>
                <a:latin typeface="Roboto"/>
                <a:ea typeface="Roboto"/>
                <a:cs typeface="Roboto"/>
                <a:sym typeface="Roboto"/>
              </a:rPr>
              <a:t>NOTE: </a:t>
            </a:r>
            <a:r>
              <a:rPr i="1" lang="en">
                <a:solidFill>
                  <a:schemeClr val="dk1"/>
                </a:solidFill>
                <a:latin typeface="Roboto"/>
                <a:ea typeface="Roboto"/>
                <a:cs typeface="Roboto"/>
                <a:sym typeface="Roboto"/>
              </a:rPr>
              <a:t>Setting dimensions of an image is very important in establishing the behavior of resizeMode. </a:t>
            </a:r>
            <a:endParaRPr i="1">
              <a:solidFill>
                <a:schemeClr val="dk1"/>
              </a:solidFill>
            </a:endParaRPr>
          </a:p>
        </p:txBody>
      </p:sp>
      <p:sp>
        <p:nvSpPr>
          <p:cNvPr id="685" name="Google Shape;685;p84"/>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pic>
        <p:nvPicPr>
          <p:cNvPr descr="Image result for react native logo" id="686" name="Google Shape;686;p84"/>
          <p:cNvPicPr preferRelativeResize="0"/>
          <p:nvPr/>
        </p:nvPicPr>
        <p:blipFill rotWithShape="1">
          <a:blip r:embed="rId3">
            <a:alphaModFix/>
          </a:blip>
          <a:srcRect b="-3691" l="0" r="0" t="0"/>
          <a:stretch/>
        </p:blipFill>
        <p:spPr>
          <a:xfrm>
            <a:off x="6937075" y="2259425"/>
            <a:ext cx="472250" cy="489675"/>
          </a:xfrm>
          <a:prstGeom prst="rect">
            <a:avLst/>
          </a:prstGeom>
          <a:noFill/>
          <a:ln>
            <a:noFill/>
          </a:ln>
        </p:spPr>
      </p:pic>
      <p:pic>
        <p:nvPicPr>
          <p:cNvPr descr="Image result for react native logo" id="687" name="Google Shape;687;p84"/>
          <p:cNvPicPr preferRelativeResize="0"/>
          <p:nvPr/>
        </p:nvPicPr>
        <p:blipFill rotWithShape="1">
          <a:blip r:embed="rId3">
            <a:alphaModFix/>
          </a:blip>
          <a:srcRect b="0" l="0" r="0" t="0"/>
          <a:stretch/>
        </p:blipFill>
        <p:spPr>
          <a:xfrm>
            <a:off x="7758000" y="2259425"/>
            <a:ext cx="472250" cy="472250"/>
          </a:xfrm>
          <a:prstGeom prst="rect">
            <a:avLst/>
          </a:prstGeom>
          <a:noFill/>
          <a:ln>
            <a:noFill/>
          </a:ln>
        </p:spPr>
      </p:pic>
      <p:pic>
        <p:nvPicPr>
          <p:cNvPr descr="Image result for react native logo" id="688" name="Google Shape;688;p84"/>
          <p:cNvPicPr preferRelativeResize="0"/>
          <p:nvPr/>
        </p:nvPicPr>
        <p:blipFill rotWithShape="1">
          <a:blip r:embed="rId3">
            <a:alphaModFix/>
          </a:blip>
          <a:srcRect b="0" l="0" r="0" t="0"/>
          <a:stretch/>
        </p:blipFill>
        <p:spPr>
          <a:xfrm>
            <a:off x="7353975" y="2259425"/>
            <a:ext cx="472250" cy="472250"/>
          </a:xfrm>
          <a:prstGeom prst="rect">
            <a:avLst/>
          </a:prstGeom>
          <a:noFill/>
          <a:ln>
            <a:noFill/>
          </a:ln>
        </p:spPr>
      </p:pic>
      <p:pic>
        <p:nvPicPr>
          <p:cNvPr descr="Image result for react native logo" id="689" name="Google Shape;689;p84"/>
          <p:cNvPicPr preferRelativeResize="0"/>
          <p:nvPr/>
        </p:nvPicPr>
        <p:blipFill rotWithShape="1">
          <a:blip r:embed="rId3">
            <a:alphaModFix/>
          </a:blip>
          <a:srcRect b="0" l="0" r="0" t="0"/>
          <a:stretch/>
        </p:blipFill>
        <p:spPr>
          <a:xfrm>
            <a:off x="8177025" y="2259425"/>
            <a:ext cx="472250" cy="47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85"/>
          <p:cNvSpPr/>
          <p:nvPr/>
        </p:nvSpPr>
        <p:spPr>
          <a:xfrm>
            <a:off x="0" y="1660813"/>
            <a:ext cx="9144000" cy="19836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5"/>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Image</a:t>
            </a:r>
            <a:endParaRPr>
              <a:latin typeface="Roboto Medium"/>
              <a:ea typeface="Roboto Medium"/>
              <a:cs typeface="Roboto Medium"/>
              <a:sym typeface="Roboto Medium"/>
            </a:endParaRPr>
          </a:p>
        </p:txBody>
      </p:sp>
      <p:sp>
        <p:nvSpPr>
          <p:cNvPr id="696" name="Google Shape;696;p85"/>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JPG, PNG, GIF, etc.</a:t>
            </a:r>
            <a:endParaRPr b="1" sz="1800">
              <a:solidFill>
                <a:srgbClr val="DFE0E2"/>
              </a:solidFill>
            </a:endParaRPr>
          </a:p>
        </p:txBody>
      </p:sp>
      <p:sp>
        <p:nvSpPr>
          <p:cNvPr id="697" name="Google Shape;697;p85"/>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SIZING STYLE</a:t>
            </a:r>
            <a:endParaRPr>
              <a:latin typeface="Roboto"/>
              <a:ea typeface="Roboto"/>
              <a:cs typeface="Roboto"/>
              <a:sym typeface="Roboto"/>
            </a:endParaRPr>
          </a:p>
        </p:txBody>
      </p:sp>
      <p:sp>
        <p:nvSpPr>
          <p:cNvPr id="698" name="Google Shape;698;p85"/>
          <p:cNvSpPr txBox="1"/>
          <p:nvPr/>
        </p:nvSpPr>
        <p:spPr>
          <a:xfrm>
            <a:off x="457200" y="1897675"/>
            <a:ext cx="8229600" cy="15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ADADAD"/>
                </a:solidFill>
                <a:latin typeface="Roboto Mono"/>
                <a:ea typeface="Roboto Mono"/>
                <a:cs typeface="Roboto Mono"/>
                <a:sym typeface="Roboto Mono"/>
              </a:rPr>
              <a:t>&lt;Image </a:t>
            </a:r>
            <a:r>
              <a:rPr lang="en">
                <a:solidFill>
                  <a:schemeClr val="dk1"/>
                </a:solidFill>
                <a:highlight>
                  <a:srgbClr val="DFE0E2"/>
                </a:highlight>
                <a:latin typeface="Roboto Mono"/>
                <a:ea typeface="Roboto Mono"/>
                <a:cs typeface="Roboto Mono"/>
                <a:sym typeface="Roboto Mono"/>
              </a:rPr>
              <a:t>resizeMode=”...”</a:t>
            </a:r>
            <a:r>
              <a:rPr lang="en">
                <a:solidFill>
                  <a:srgbClr val="ADADAD"/>
                </a:solidFill>
                <a:latin typeface="Roboto Mono"/>
                <a:ea typeface="Roboto Mono"/>
                <a:cs typeface="Roboto Mono"/>
                <a:sym typeface="Roboto Mono"/>
              </a:rPr>
              <a:t> source={{...}} /&gt;</a:t>
            </a:r>
            <a:endParaRPr>
              <a:solidFill>
                <a:srgbClr val="ADADAD"/>
              </a:solidFill>
              <a:latin typeface="Roboto Mono"/>
              <a:ea typeface="Roboto Mono"/>
              <a:cs typeface="Roboto Mono"/>
              <a:sym typeface="Roboto Mono"/>
            </a:endParaRPr>
          </a:p>
          <a:p>
            <a:pPr indent="0" lvl="0" marL="0" rtl="0" algn="l">
              <a:spcBef>
                <a:spcPts val="1600"/>
              </a:spcBef>
              <a:spcAft>
                <a:spcPts val="0"/>
              </a:spcAft>
              <a:buNone/>
            </a:pPr>
            <a:r>
              <a:t/>
            </a:r>
            <a:endParaRPr>
              <a:solidFill>
                <a:srgbClr val="ADADAD"/>
              </a:solidFill>
              <a:latin typeface="Roboto Mono"/>
              <a:ea typeface="Roboto Mono"/>
              <a:cs typeface="Roboto Mono"/>
              <a:sym typeface="Roboto Mono"/>
            </a:endParaRPr>
          </a:p>
        </p:txBody>
      </p:sp>
      <p:grpSp>
        <p:nvGrpSpPr>
          <p:cNvPr id="699" name="Google Shape;699;p85"/>
          <p:cNvGrpSpPr/>
          <p:nvPr/>
        </p:nvGrpSpPr>
        <p:grpSpPr>
          <a:xfrm>
            <a:off x="457075" y="2478549"/>
            <a:ext cx="8229838" cy="929013"/>
            <a:chOff x="457075" y="2397649"/>
            <a:chExt cx="8229838" cy="929013"/>
          </a:xfrm>
        </p:grpSpPr>
        <p:grpSp>
          <p:nvGrpSpPr>
            <p:cNvPr id="700" name="Google Shape;700;p85"/>
            <p:cNvGrpSpPr/>
            <p:nvPr/>
          </p:nvGrpSpPr>
          <p:grpSpPr>
            <a:xfrm>
              <a:off x="457075" y="2397738"/>
              <a:ext cx="1748700" cy="928925"/>
              <a:chOff x="457138" y="1971925"/>
              <a:chExt cx="1748700" cy="928925"/>
            </a:xfrm>
          </p:grpSpPr>
          <p:pic>
            <p:nvPicPr>
              <p:cNvPr descr="Image result for react native logo" id="701" name="Google Shape;701;p85"/>
              <p:cNvPicPr preferRelativeResize="0"/>
              <p:nvPr/>
            </p:nvPicPr>
            <p:blipFill>
              <a:blip r:embed="rId3">
                <a:alphaModFix/>
              </a:blip>
              <a:stretch>
                <a:fillRect/>
              </a:stretch>
            </p:blipFill>
            <p:spPr>
              <a:xfrm>
                <a:off x="457200" y="1971925"/>
                <a:ext cx="1748582" cy="472249"/>
              </a:xfrm>
              <a:prstGeom prst="rect">
                <a:avLst/>
              </a:prstGeom>
              <a:noFill/>
              <a:ln cap="flat" cmpd="sng" w="9525">
                <a:solidFill>
                  <a:srgbClr val="FF0000"/>
                </a:solidFill>
                <a:prstDash val="solid"/>
                <a:round/>
                <a:headEnd len="sm" w="sm" type="none"/>
                <a:tailEnd len="sm" w="sm" type="none"/>
              </a:ln>
            </p:spPr>
          </p:pic>
          <p:sp>
            <p:nvSpPr>
              <p:cNvPr id="702" name="Google Shape;702;p85"/>
              <p:cNvSpPr txBox="1"/>
              <p:nvPr/>
            </p:nvSpPr>
            <p:spPr>
              <a:xfrm>
                <a:off x="457138"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resizeMode=“stretch”</a:t>
                </a:r>
                <a:endParaRPr b="1" sz="1000">
                  <a:solidFill>
                    <a:srgbClr val="555555"/>
                  </a:solidFill>
                  <a:latin typeface="Roboto Mono"/>
                  <a:ea typeface="Roboto Mono"/>
                  <a:cs typeface="Roboto Mono"/>
                  <a:sym typeface="Roboto Mono"/>
                </a:endParaRPr>
              </a:p>
            </p:txBody>
          </p:sp>
        </p:grpSp>
        <p:grpSp>
          <p:nvGrpSpPr>
            <p:cNvPr id="703" name="Google Shape;703;p85"/>
            <p:cNvGrpSpPr/>
            <p:nvPr/>
          </p:nvGrpSpPr>
          <p:grpSpPr>
            <a:xfrm>
              <a:off x="2617458" y="2397738"/>
              <a:ext cx="1748705" cy="928925"/>
              <a:chOff x="2617520" y="1971925"/>
              <a:chExt cx="1748705" cy="928925"/>
            </a:xfrm>
          </p:grpSpPr>
          <p:pic>
            <p:nvPicPr>
              <p:cNvPr descr="Image result for react native logo" id="704" name="Google Shape;704;p85"/>
              <p:cNvPicPr preferRelativeResize="0"/>
              <p:nvPr/>
            </p:nvPicPr>
            <p:blipFill rotWithShape="1">
              <a:blip r:embed="rId3">
                <a:alphaModFix/>
              </a:blip>
              <a:srcRect b="36495" l="0" r="0" t="36495"/>
              <a:stretch/>
            </p:blipFill>
            <p:spPr>
              <a:xfrm>
                <a:off x="2617520" y="1971925"/>
                <a:ext cx="1748700" cy="472200"/>
              </a:xfrm>
              <a:prstGeom prst="rect">
                <a:avLst/>
              </a:prstGeom>
              <a:noFill/>
              <a:ln cap="flat" cmpd="sng" w="9525">
                <a:solidFill>
                  <a:srgbClr val="FF0000"/>
                </a:solidFill>
                <a:prstDash val="solid"/>
                <a:round/>
                <a:headEnd len="sm" w="sm" type="none"/>
                <a:tailEnd len="sm" w="sm" type="none"/>
              </a:ln>
            </p:spPr>
          </p:pic>
          <p:sp>
            <p:nvSpPr>
              <p:cNvPr id="705" name="Google Shape;705;p85"/>
              <p:cNvSpPr txBox="1"/>
              <p:nvPr/>
            </p:nvSpPr>
            <p:spPr>
              <a:xfrm>
                <a:off x="261752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resizeMode=“cover”</a:t>
                </a:r>
                <a:endParaRPr b="1" sz="1000">
                  <a:solidFill>
                    <a:srgbClr val="555555"/>
                  </a:solidFill>
                  <a:latin typeface="Roboto Mono"/>
                  <a:ea typeface="Roboto Mono"/>
                  <a:cs typeface="Roboto Mono"/>
                  <a:sym typeface="Roboto Mono"/>
                </a:endParaRPr>
              </a:p>
            </p:txBody>
          </p:sp>
        </p:grpSp>
        <p:grpSp>
          <p:nvGrpSpPr>
            <p:cNvPr id="706" name="Google Shape;706;p85"/>
            <p:cNvGrpSpPr/>
            <p:nvPr/>
          </p:nvGrpSpPr>
          <p:grpSpPr>
            <a:xfrm>
              <a:off x="4777838" y="2397689"/>
              <a:ext cx="1748700" cy="928973"/>
              <a:chOff x="4777900" y="1971877"/>
              <a:chExt cx="1748700" cy="928973"/>
            </a:xfrm>
          </p:grpSpPr>
          <p:grpSp>
            <p:nvGrpSpPr>
              <p:cNvPr id="707" name="Google Shape;707;p85"/>
              <p:cNvGrpSpPr/>
              <p:nvPr/>
            </p:nvGrpSpPr>
            <p:grpSpPr>
              <a:xfrm>
                <a:off x="4777958" y="1971877"/>
                <a:ext cx="1748546" cy="472240"/>
                <a:chOff x="3932775" y="1971925"/>
                <a:chExt cx="1501800" cy="405600"/>
              </a:xfrm>
            </p:grpSpPr>
            <p:sp>
              <p:nvSpPr>
                <p:cNvPr id="708" name="Google Shape;708;p85"/>
                <p:cNvSpPr/>
                <p:nvPr/>
              </p:nvSpPr>
              <p:spPr>
                <a:xfrm>
                  <a:off x="3932775" y="1971925"/>
                  <a:ext cx="1501800" cy="4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709" name="Google Shape;709;p85"/>
                <p:cNvPicPr preferRelativeResize="0"/>
                <p:nvPr/>
              </p:nvPicPr>
              <p:blipFill>
                <a:blip r:embed="rId3">
                  <a:alphaModFix/>
                </a:blip>
                <a:stretch>
                  <a:fillRect/>
                </a:stretch>
              </p:blipFill>
              <p:spPr>
                <a:xfrm>
                  <a:off x="4480875" y="1971925"/>
                  <a:ext cx="405599" cy="405599"/>
                </a:xfrm>
                <a:prstGeom prst="rect">
                  <a:avLst/>
                </a:prstGeom>
                <a:noFill/>
                <a:ln>
                  <a:noFill/>
                </a:ln>
              </p:spPr>
            </p:pic>
          </p:grpSp>
          <p:sp>
            <p:nvSpPr>
              <p:cNvPr id="710" name="Google Shape;710;p85"/>
              <p:cNvSpPr txBox="1"/>
              <p:nvPr/>
            </p:nvSpPr>
            <p:spPr>
              <a:xfrm>
                <a:off x="4777900"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resizeMode=“contain”</a:t>
                </a:r>
                <a:endParaRPr b="1" sz="1000">
                  <a:solidFill>
                    <a:srgbClr val="555555"/>
                  </a:solidFill>
                  <a:latin typeface="Roboto Mono"/>
                  <a:ea typeface="Roboto Mono"/>
                  <a:cs typeface="Roboto Mono"/>
                  <a:sym typeface="Roboto Mono"/>
                </a:endParaRPr>
              </a:p>
            </p:txBody>
          </p:sp>
        </p:grpSp>
        <p:grpSp>
          <p:nvGrpSpPr>
            <p:cNvPr id="711" name="Google Shape;711;p85"/>
            <p:cNvGrpSpPr/>
            <p:nvPr/>
          </p:nvGrpSpPr>
          <p:grpSpPr>
            <a:xfrm>
              <a:off x="6938180" y="2397649"/>
              <a:ext cx="1748733" cy="929013"/>
              <a:chOff x="6938242" y="1971837"/>
              <a:chExt cx="1748733" cy="929013"/>
            </a:xfrm>
          </p:grpSpPr>
          <p:grpSp>
            <p:nvGrpSpPr>
              <p:cNvPr id="712" name="Google Shape;712;p85"/>
              <p:cNvGrpSpPr/>
              <p:nvPr/>
            </p:nvGrpSpPr>
            <p:grpSpPr>
              <a:xfrm>
                <a:off x="6938242" y="1971837"/>
                <a:ext cx="1748546" cy="472240"/>
                <a:chOff x="7155850" y="3610875"/>
                <a:chExt cx="1501800" cy="405600"/>
              </a:xfrm>
            </p:grpSpPr>
            <p:sp>
              <p:nvSpPr>
                <p:cNvPr id="713" name="Google Shape;713;p85"/>
                <p:cNvSpPr/>
                <p:nvPr/>
              </p:nvSpPr>
              <p:spPr>
                <a:xfrm>
                  <a:off x="7155850" y="3610875"/>
                  <a:ext cx="1501800" cy="4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react native logo" id="714" name="Google Shape;714;p85"/>
                <p:cNvPicPr preferRelativeResize="0"/>
                <p:nvPr/>
              </p:nvPicPr>
              <p:blipFill>
                <a:blip r:embed="rId3">
                  <a:alphaModFix/>
                </a:blip>
                <a:stretch>
                  <a:fillRect/>
                </a:stretch>
              </p:blipFill>
              <p:spPr>
                <a:xfrm>
                  <a:off x="7155850" y="3610875"/>
                  <a:ext cx="405599" cy="405599"/>
                </a:xfrm>
                <a:prstGeom prst="rect">
                  <a:avLst/>
                </a:prstGeom>
                <a:noFill/>
                <a:ln>
                  <a:noFill/>
                </a:ln>
              </p:spPr>
            </p:pic>
            <p:pic>
              <p:nvPicPr>
                <p:cNvPr descr="Image result for react native logo" id="715" name="Google Shape;715;p85"/>
                <p:cNvPicPr preferRelativeResize="0"/>
                <p:nvPr/>
              </p:nvPicPr>
              <p:blipFill>
                <a:blip r:embed="rId3">
                  <a:alphaModFix/>
                </a:blip>
                <a:stretch>
                  <a:fillRect/>
                </a:stretch>
              </p:blipFill>
              <p:spPr>
                <a:xfrm>
                  <a:off x="7511000" y="3610875"/>
                  <a:ext cx="405599" cy="405599"/>
                </a:xfrm>
                <a:prstGeom prst="rect">
                  <a:avLst/>
                </a:prstGeom>
                <a:noFill/>
                <a:ln>
                  <a:noFill/>
                </a:ln>
              </p:spPr>
            </p:pic>
            <p:pic>
              <p:nvPicPr>
                <p:cNvPr descr="Image result for react native logo" id="716" name="Google Shape;716;p85"/>
                <p:cNvPicPr preferRelativeResize="0"/>
                <p:nvPr/>
              </p:nvPicPr>
              <p:blipFill>
                <a:blip r:embed="rId3">
                  <a:alphaModFix/>
                </a:blip>
                <a:stretch>
                  <a:fillRect/>
                </a:stretch>
              </p:blipFill>
              <p:spPr>
                <a:xfrm>
                  <a:off x="7866125" y="3610875"/>
                  <a:ext cx="405599" cy="405599"/>
                </a:xfrm>
                <a:prstGeom prst="rect">
                  <a:avLst/>
                </a:prstGeom>
                <a:noFill/>
                <a:ln>
                  <a:noFill/>
                </a:ln>
              </p:spPr>
            </p:pic>
            <p:pic>
              <p:nvPicPr>
                <p:cNvPr descr="Image result for react native logo" id="717" name="Google Shape;717;p85"/>
                <p:cNvPicPr preferRelativeResize="0"/>
                <p:nvPr/>
              </p:nvPicPr>
              <p:blipFill>
                <a:blip r:embed="rId3">
                  <a:alphaModFix/>
                </a:blip>
                <a:stretch>
                  <a:fillRect/>
                </a:stretch>
              </p:blipFill>
              <p:spPr>
                <a:xfrm>
                  <a:off x="8221275" y="3610875"/>
                  <a:ext cx="405599" cy="405599"/>
                </a:xfrm>
                <a:prstGeom prst="rect">
                  <a:avLst/>
                </a:prstGeom>
                <a:noFill/>
                <a:ln>
                  <a:noFill/>
                </a:ln>
              </p:spPr>
            </p:pic>
          </p:grpSp>
          <p:sp>
            <p:nvSpPr>
              <p:cNvPr id="718" name="Google Shape;718;p85"/>
              <p:cNvSpPr txBox="1"/>
              <p:nvPr/>
            </p:nvSpPr>
            <p:spPr>
              <a:xfrm>
                <a:off x="6938275" y="2571750"/>
                <a:ext cx="1748700" cy="329100"/>
              </a:xfrm>
              <a:prstGeom prst="rect">
                <a:avLst/>
              </a:prstGeom>
              <a:solidFill>
                <a:srgbClr val="DFE0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55555"/>
                    </a:solidFill>
                    <a:latin typeface="Roboto Mono"/>
                    <a:ea typeface="Roboto Mono"/>
                    <a:cs typeface="Roboto Mono"/>
                    <a:sym typeface="Roboto Mono"/>
                  </a:rPr>
                  <a:t>resizeMode=“repeat”</a:t>
                </a:r>
                <a:endParaRPr b="1" sz="1000">
                  <a:solidFill>
                    <a:srgbClr val="555555"/>
                  </a:solidFill>
                  <a:latin typeface="Roboto Mono"/>
                  <a:ea typeface="Roboto Mono"/>
                  <a:cs typeface="Roboto Mono"/>
                  <a:sym typeface="Roboto Mono"/>
                </a:endParaRPr>
              </a:p>
            </p:txBody>
          </p:sp>
        </p:grpSp>
      </p:grpSp>
      <p:sp>
        <p:nvSpPr>
          <p:cNvPr id="719" name="Google Shape;719;p85"/>
          <p:cNvSpPr txBox="1"/>
          <p:nvPr/>
        </p:nvSpPr>
        <p:spPr>
          <a:xfrm>
            <a:off x="3497650" y="1025925"/>
            <a:ext cx="5189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Kalam"/>
                <a:ea typeface="Kalam"/>
                <a:cs typeface="Kalam"/>
                <a:sym typeface="Kalam"/>
              </a:rPr>
              <a:t>Can be set as a prop too</a:t>
            </a:r>
            <a:endParaRPr sz="3000">
              <a:solidFill>
                <a:schemeClr val="dk1"/>
              </a:solidFill>
              <a:latin typeface="Kalam"/>
              <a:ea typeface="Kalam"/>
              <a:cs typeface="Kalam"/>
              <a:sym typeface="Kalam"/>
            </a:endParaRPr>
          </a:p>
        </p:txBody>
      </p:sp>
      <p:cxnSp>
        <p:nvCxnSpPr>
          <p:cNvPr id="720" name="Google Shape;720;p85"/>
          <p:cNvCxnSpPr>
            <a:stCxn id="719" idx="1"/>
          </p:cNvCxnSpPr>
          <p:nvPr/>
        </p:nvCxnSpPr>
        <p:spPr>
          <a:xfrm flipH="1">
            <a:off x="2403850" y="1312275"/>
            <a:ext cx="1093800" cy="648300"/>
          </a:xfrm>
          <a:prstGeom prst="curvedConnector3">
            <a:avLst>
              <a:gd fmla="val 81580" name="adj1"/>
            </a:avLst>
          </a:prstGeom>
          <a:noFill/>
          <a:ln cap="flat" cmpd="sng" w="28575">
            <a:solidFill>
              <a:schemeClr val="dk1"/>
            </a:solidFill>
            <a:prstDash val="solid"/>
            <a:round/>
            <a:headEnd len="med" w="med" type="none"/>
            <a:tailEnd len="med" w="med" type="triangle"/>
          </a:ln>
        </p:spPr>
      </p:cxnSp>
      <p:sp>
        <p:nvSpPr>
          <p:cNvPr id="721" name="Google Shape;721;p85"/>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a:t>
            </a:r>
            <a:r>
              <a:rPr lang="en">
                <a:solidFill>
                  <a:srgbClr val="F2F0F5"/>
                </a:solidFill>
                <a:latin typeface="Roboto"/>
                <a:ea typeface="Roboto"/>
                <a:cs typeface="Roboto"/>
                <a:sym typeface="Roboto"/>
              </a:rPr>
              <a:t>/ </a:t>
            </a:r>
            <a:r>
              <a:rPr lang="en" u="sng">
                <a:solidFill>
                  <a:schemeClr val="accent1"/>
                </a:solidFill>
                <a:latin typeface="Roboto"/>
                <a:ea typeface="Roboto"/>
                <a:cs typeface="Roboto"/>
                <a:sym typeface="Roboto"/>
                <a:hlinkClick r:id="rId5"/>
              </a:rPr>
              <a:t>Understanding resizeMode</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React Native Image Tips</a:t>
            </a:r>
            <a:r>
              <a:rPr b="1" lang="en" sz="1300">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86"/>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Layout Control</a:t>
            </a:r>
            <a:endParaRPr>
              <a:latin typeface="Roboto Medium"/>
              <a:ea typeface="Roboto Medium"/>
              <a:cs typeface="Roboto Medium"/>
              <a:sym typeface="Roboto Medium"/>
            </a:endParaRPr>
          </a:p>
        </p:txBody>
      </p:sp>
      <p:sp>
        <p:nvSpPr>
          <p:cNvPr id="727" name="Google Shape;727;p86"/>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6"/>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Basically Tetris</a:t>
            </a:r>
            <a:endParaRPr b="1" sz="1800">
              <a:solidFill>
                <a:srgbClr val="DFE0E2"/>
              </a:solidFill>
            </a:endParaRPr>
          </a:p>
        </p:txBody>
      </p:sp>
      <p:sp>
        <p:nvSpPr>
          <p:cNvPr id="729" name="Google Shape;729;p86"/>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Fitting the pieces together</a:t>
            </a:r>
            <a:endParaRPr sz="2400">
              <a:solidFill>
                <a:schemeClr val="dk1"/>
              </a:solidFill>
              <a:latin typeface="Roboto"/>
              <a:ea typeface="Roboto"/>
              <a:cs typeface="Roboto"/>
              <a:sym typeface="Roboto"/>
            </a:endParaRPr>
          </a:p>
        </p:txBody>
      </p:sp>
      <p:grpSp>
        <p:nvGrpSpPr>
          <p:cNvPr id="730" name="Google Shape;730;p86"/>
          <p:cNvGrpSpPr/>
          <p:nvPr/>
        </p:nvGrpSpPr>
        <p:grpSpPr>
          <a:xfrm>
            <a:off x="4495725" y="1433100"/>
            <a:ext cx="4071582" cy="2957466"/>
            <a:chOff x="4495725" y="1433100"/>
            <a:chExt cx="4071582" cy="2957466"/>
          </a:xfrm>
        </p:grpSpPr>
        <p:pic>
          <p:nvPicPr>
            <p:cNvPr id="731" name="Google Shape;731;p86"/>
            <p:cNvPicPr preferRelativeResize="0"/>
            <p:nvPr/>
          </p:nvPicPr>
          <p:blipFill>
            <a:blip r:embed="rId3">
              <a:alphaModFix/>
            </a:blip>
            <a:stretch>
              <a:fillRect/>
            </a:stretch>
          </p:blipFill>
          <p:spPr>
            <a:xfrm>
              <a:off x="4495725" y="3032962"/>
              <a:ext cx="2088624" cy="1357604"/>
            </a:xfrm>
            <a:prstGeom prst="rect">
              <a:avLst/>
            </a:prstGeom>
            <a:noFill/>
            <a:ln>
              <a:noFill/>
            </a:ln>
          </p:spPr>
        </p:pic>
        <p:pic>
          <p:nvPicPr>
            <p:cNvPr id="732" name="Google Shape;732;p86"/>
            <p:cNvPicPr preferRelativeResize="0"/>
            <p:nvPr/>
          </p:nvPicPr>
          <p:blipFill rotWithShape="1">
            <a:blip r:embed="rId4">
              <a:alphaModFix/>
            </a:blip>
            <a:srcRect b="0" l="13978" r="0" t="0"/>
            <a:stretch/>
          </p:blipFill>
          <p:spPr>
            <a:xfrm>
              <a:off x="6204441" y="2845675"/>
              <a:ext cx="1532099" cy="1427625"/>
            </a:xfrm>
            <a:prstGeom prst="rect">
              <a:avLst/>
            </a:prstGeom>
            <a:noFill/>
            <a:ln>
              <a:noFill/>
            </a:ln>
          </p:spPr>
        </p:pic>
        <p:pic>
          <p:nvPicPr>
            <p:cNvPr id="733" name="Google Shape;733;p86"/>
            <p:cNvPicPr preferRelativeResize="0"/>
            <p:nvPr/>
          </p:nvPicPr>
          <p:blipFill>
            <a:blip r:embed="rId5">
              <a:alphaModFix/>
            </a:blip>
            <a:stretch>
              <a:fillRect/>
            </a:stretch>
          </p:blipFill>
          <p:spPr>
            <a:xfrm>
              <a:off x="5136022" y="1886334"/>
              <a:ext cx="1448340" cy="1916926"/>
            </a:xfrm>
            <a:prstGeom prst="rect">
              <a:avLst/>
            </a:prstGeom>
            <a:noFill/>
            <a:ln>
              <a:noFill/>
            </a:ln>
          </p:spPr>
        </p:pic>
        <p:pic>
          <p:nvPicPr>
            <p:cNvPr id="734" name="Google Shape;734;p86"/>
            <p:cNvPicPr preferRelativeResize="0"/>
            <p:nvPr/>
          </p:nvPicPr>
          <p:blipFill>
            <a:blip r:embed="rId6">
              <a:alphaModFix/>
            </a:blip>
            <a:stretch>
              <a:fillRect/>
            </a:stretch>
          </p:blipFill>
          <p:spPr>
            <a:xfrm>
              <a:off x="6551816" y="2370001"/>
              <a:ext cx="2015491" cy="1427624"/>
            </a:xfrm>
            <a:prstGeom prst="rect">
              <a:avLst/>
            </a:prstGeom>
            <a:noFill/>
            <a:ln>
              <a:noFill/>
            </a:ln>
          </p:spPr>
        </p:pic>
        <p:pic>
          <p:nvPicPr>
            <p:cNvPr id="735" name="Google Shape;735;p86"/>
            <p:cNvPicPr preferRelativeResize="0"/>
            <p:nvPr/>
          </p:nvPicPr>
          <p:blipFill>
            <a:blip r:embed="rId7">
              <a:alphaModFix/>
            </a:blip>
            <a:stretch>
              <a:fillRect/>
            </a:stretch>
          </p:blipFill>
          <p:spPr>
            <a:xfrm>
              <a:off x="6556380" y="1433100"/>
              <a:ext cx="1662475" cy="1657876"/>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8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41" name="Google Shape;741;p87"/>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Size Matters</a:t>
            </a:r>
            <a:endParaRPr b="1" sz="1800">
              <a:solidFill>
                <a:srgbClr val="DFE0E2"/>
              </a:solidFill>
            </a:endParaRPr>
          </a:p>
        </p:txBody>
      </p:sp>
      <p:sp>
        <p:nvSpPr>
          <p:cNvPr id="743" name="Google Shape;743;p87"/>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By default, c</a:t>
            </a:r>
            <a:r>
              <a:rPr lang="en" sz="1800">
                <a:solidFill>
                  <a:schemeClr val="dk1"/>
                </a:solidFill>
                <a:latin typeface="Roboto"/>
                <a:ea typeface="Roboto"/>
                <a:cs typeface="Roboto"/>
                <a:sym typeface="Roboto"/>
              </a:rPr>
              <a:t>ontainers only take up as as much space as the elements inside it.</a:t>
            </a:r>
            <a:endParaRPr sz="1800">
              <a:solidFill>
                <a:schemeClr val="dk1"/>
              </a:solidFill>
              <a:latin typeface="Roboto"/>
              <a:ea typeface="Roboto"/>
              <a:cs typeface="Roboto"/>
              <a:sym typeface="Roboto"/>
            </a:endParaRPr>
          </a:p>
        </p:txBody>
      </p:sp>
      <p:sp>
        <p:nvSpPr>
          <p:cNvPr id="744" name="Google Shape;744;p87"/>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DEFAULT SIZING</a:t>
            </a:r>
            <a:endParaRPr b="1" sz="1200">
              <a:latin typeface="Roboto"/>
              <a:ea typeface="Roboto"/>
              <a:cs typeface="Roboto"/>
              <a:sym typeface="Roboto"/>
            </a:endParaRPr>
          </a:p>
        </p:txBody>
      </p:sp>
      <p:grpSp>
        <p:nvGrpSpPr>
          <p:cNvPr id="745" name="Google Shape;745;p87"/>
          <p:cNvGrpSpPr/>
          <p:nvPr/>
        </p:nvGrpSpPr>
        <p:grpSpPr>
          <a:xfrm>
            <a:off x="6785814" y="1426883"/>
            <a:ext cx="1685980" cy="1020356"/>
            <a:chOff x="7403020" y="2410119"/>
            <a:chExt cx="1357800" cy="821741"/>
          </a:xfrm>
        </p:grpSpPr>
        <p:sp>
          <p:nvSpPr>
            <p:cNvPr id="746" name="Google Shape;746;p87"/>
            <p:cNvSpPr txBox="1"/>
            <p:nvPr/>
          </p:nvSpPr>
          <p:spPr>
            <a:xfrm>
              <a:off x="7403020" y="2410119"/>
              <a:ext cx="13578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747" name="Google Shape;747;p87"/>
            <p:cNvSpPr/>
            <p:nvPr/>
          </p:nvSpPr>
          <p:spPr>
            <a:xfrm>
              <a:off x="7489564" y="2751560"/>
              <a:ext cx="536100" cy="4803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87"/>
            <p:cNvPicPr preferRelativeResize="0"/>
            <p:nvPr/>
          </p:nvPicPr>
          <p:blipFill rotWithShape="1">
            <a:blip r:embed="rId3">
              <a:alphaModFix/>
            </a:blip>
            <a:srcRect b="12438" l="4489" r="6423" t="8889"/>
            <a:stretch/>
          </p:blipFill>
          <p:spPr>
            <a:xfrm>
              <a:off x="7484156" y="2755144"/>
              <a:ext cx="535959" cy="473303"/>
            </a:xfrm>
            <a:prstGeom prst="rect">
              <a:avLst/>
            </a:prstGeom>
            <a:noFill/>
            <a:ln>
              <a:noFill/>
            </a:ln>
          </p:spPr>
        </p:pic>
      </p:grpSp>
      <p:grpSp>
        <p:nvGrpSpPr>
          <p:cNvPr id="749" name="Google Shape;749;p87"/>
          <p:cNvGrpSpPr/>
          <p:nvPr/>
        </p:nvGrpSpPr>
        <p:grpSpPr>
          <a:xfrm>
            <a:off x="5689404" y="3031920"/>
            <a:ext cx="1994289" cy="717155"/>
            <a:chOff x="5445754" y="3077220"/>
            <a:chExt cx="1994289" cy="717155"/>
          </a:xfrm>
        </p:grpSpPr>
        <p:sp>
          <p:nvSpPr>
            <p:cNvPr id="750" name="Google Shape;750;p87"/>
            <p:cNvSpPr/>
            <p:nvPr/>
          </p:nvSpPr>
          <p:spPr>
            <a:xfrm>
              <a:off x="5590025" y="3533300"/>
              <a:ext cx="1198823" cy="176415"/>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751" name="Google Shape;751;p87"/>
            <p:cNvSpPr txBox="1"/>
            <p:nvPr/>
          </p:nvSpPr>
          <p:spPr>
            <a:xfrm>
              <a:off x="5445754" y="3077220"/>
              <a:ext cx="1600268" cy="6700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sp>
          <p:nvSpPr>
            <p:cNvPr id="752" name="Google Shape;752;p87"/>
            <p:cNvSpPr txBox="1"/>
            <p:nvPr/>
          </p:nvSpPr>
          <p:spPr>
            <a:xfrm>
              <a:off x="5481643" y="3393275"/>
              <a:ext cx="19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p>
          </p:txBody>
        </p:sp>
      </p:grpSp>
      <p:grpSp>
        <p:nvGrpSpPr>
          <p:cNvPr id="753" name="Google Shape;753;p87"/>
          <p:cNvGrpSpPr/>
          <p:nvPr/>
        </p:nvGrpSpPr>
        <p:grpSpPr>
          <a:xfrm>
            <a:off x="4082680" y="1835346"/>
            <a:ext cx="1958400" cy="1196574"/>
            <a:chOff x="3618218" y="1660846"/>
            <a:chExt cx="1958400" cy="1196574"/>
          </a:xfrm>
        </p:grpSpPr>
        <p:grpSp>
          <p:nvGrpSpPr>
            <p:cNvPr id="754" name="Google Shape;754;p87"/>
            <p:cNvGrpSpPr/>
            <p:nvPr/>
          </p:nvGrpSpPr>
          <p:grpSpPr>
            <a:xfrm>
              <a:off x="3618223" y="1660846"/>
              <a:ext cx="1487140" cy="1196574"/>
              <a:chOff x="4806300" y="3401950"/>
              <a:chExt cx="957900" cy="845695"/>
            </a:xfrm>
          </p:grpSpPr>
          <p:sp>
            <p:nvSpPr>
              <p:cNvPr id="755" name="Google Shape;755;p87"/>
              <p:cNvSpPr/>
              <p:nvPr/>
            </p:nvSpPr>
            <p:spPr>
              <a:xfrm>
                <a:off x="4875497" y="3674945"/>
                <a:ext cx="7740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7"/>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sp>
          <p:nvSpPr>
            <p:cNvPr id="757" name="Google Shape;757;p87"/>
            <p:cNvSpPr txBox="1"/>
            <p:nvPr/>
          </p:nvSpPr>
          <p:spPr>
            <a:xfrm>
              <a:off x="3618218" y="1951107"/>
              <a:ext cx="19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58" name="Google Shape;758;p87"/>
            <p:cNvPicPr preferRelativeResize="0"/>
            <p:nvPr/>
          </p:nvPicPr>
          <p:blipFill rotWithShape="1">
            <a:blip r:embed="rId3">
              <a:alphaModFix/>
            </a:blip>
            <a:srcRect b="12438" l="4489" r="6423" t="8889"/>
            <a:stretch/>
          </p:blipFill>
          <p:spPr>
            <a:xfrm>
              <a:off x="3720031" y="2268587"/>
              <a:ext cx="665500" cy="5877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8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64" name="Google Shape;764;p88"/>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Size Matters</a:t>
            </a:r>
            <a:endParaRPr b="1" sz="1800">
              <a:solidFill>
                <a:srgbClr val="DFE0E2"/>
              </a:solidFill>
            </a:endParaRPr>
          </a:p>
        </p:txBody>
      </p:sp>
      <p:sp>
        <p:nvSpPr>
          <p:cNvPr id="766" name="Google Shape;766;p88"/>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By default, containers only take up as as much space as the elements inside it.</a:t>
            </a:r>
            <a:endParaRPr sz="1800">
              <a:solidFill>
                <a:schemeClr val="dk1"/>
              </a:solidFill>
              <a:latin typeface="Roboto"/>
              <a:ea typeface="Roboto"/>
              <a:cs typeface="Roboto"/>
              <a:sym typeface="Roboto"/>
            </a:endParaRPr>
          </a:p>
        </p:txBody>
      </p:sp>
      <p:sp>
        <p:nvSpPr>
          <p:cNvPr id="767" name="Google Shape;767;p88"/>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DEFAULT SIZING</a:t>
            </a:r>
            <a:endParaRPr b="1" sz="1200">
              <a:latin typeface="Roboto"/>
              <a:ea typeface="Roboto"/>
              <a:cs typeface="Roboto"/>
              <a:sym typeface="Roboto"/>
            </a:endParaRPr>
          </a:p>
        </p:txBody>
      </p:sp>
      <p:sp>
        <p:nvSpPr>
          <p:cNvPr id="768" name="Google Shape;768;p88"/>
          <p:cNvSpPr txBox="1"/>
          <p:nvPr/>
        </p:nvSpPr>
        <p:spPr>
          <a:xfrm>
            <a:off x="4495800" y="12596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UNLESS..</a:t>
            </a:r>
            <a:endParaRPr b="1" sz="1200">
              <a:latin typeface="Roboto"/>
              <a:ea typeface="Roboto"/>
              <a:cs typeface="Roboto"/>
              <a:sym typeface="Roboto"/>
            </a:endParaRPr>
          </a:p>
        </p:txBody>
      </p:sp>
      <p:sp>
        <p:nvSpPr>
          <p:cNvPr id="769" name="Google Shape;769;p88"/>
          <p:cNvSpPr txBox="1"/>
          <p:nvPr/>
        </p:nvSpPr>
        <p:spPr>
          <a:xfrm>
            <a:off x="4495800" y="189452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You set the width and height.</a:t>
            </a:r>
            <a:endParaRPr sz="1800">
              <a:solidFill>
                <a:schemeClr val="dk1"/>
              </a:solidFill>
              <a:latin typeface="Roboto"/>
              <a:ea typeface="Roboto"/>
              <a:cs typeface="Roboto"/>
              <a:sym typeface="Roboto"/>
            </a:endParaRPr>
          </a:p>
        </p:txBody>
      </p:sp>
      <p:sp>
        <p:nvSpPr>
          <p:cNvPr id="770" name="Google Shape;770;p88"/>
          <p:cNvSpPr/>
          <p:nvPr/>
        </p:nvSpPr>
        <p:spPr>
          <a:xfrm>
            <a:off x="4572000" y="2331800"/>
            <a:ext cx="3256200" cy="1353600"/>
          </a:xfrm>
          <a:prstGeom prst="snip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container1: {</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	</a:t>
            </a:r>
            <a:r>
              <a:rPr lang="en">
                <a:solidFill>
                  <a:schemeClr val="accent1"/>
                </a:solidFill>
                <a:latin typeface="Roboto Mono"/>
                <a:ea typeface="Roboto Mono"/>
                <a:cs typeface="Roboto Mono"/>
                <a:sym typeface="Roboto Mono"/>
              </a:rPr>
              <a:t>width: 100,</a:t>
            </a:r>
            <a:endParaRPr>
              <a:solidFill>
                <a:schemeClr val="accen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chemeClr val="accent1"/>
                </a:solidFill>
                <a:latin typeface="Roboto Mono"/>
                <a:ea typeface="Roboto Mono"/>
                <a:cs typeface="Roboto Mono"/>
                <a:sym typeface="Roboto Mono"/>
              </a:rPr>
              <a:t>	height 100</a:t>
            </a:r>
            <a:endParaRPr>
              <a:solidFill>
                <a:schemeClr val="accen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p>
        </p:txBody>
      </p:sp>
      <p:grpSp>
        <p:nvGrpSpPr>
          <p:cNvPr id="771" name="Google Shape;771;p88"/>
          <p:cNvGrpSpPr/>
          <p:nvPr/>
        </p:nvGrpSpPr>
        <p:grpSpPr>
          <a:xfrm>
            <a:off x="457205" y="3241221"/>
            <a:ext cx="1958400" cy="1196574"/>
            <a:chOff x="3618218" y="1660846"/>
            <a:chExt cx="1958400" cy="1196574"/>
          </a:xfrm>
        </p:grpSpPr>
        <p:grpSp>
          <p:nvGrpSpPr>
            <p:cNvPr id="772" name="Google Shape;772;p88"/>
            <p:cNvGrpSpPr/>
            <p:nvPr/>
          </p:nvGrpSpPr>
          <p:grpSpPr>
            <a:xfrm>
              <a:off x="3618223" y="1660846"/>
              <a:ext cx="1487140" cy="1196574"/>
              <a:chOff x="4806300" y="3401950"/>
              <a:chExt cx="957900" cy="845695"/>
            </a:xfrm>
          </p:grpSpPr>
          <p:sp>
            <p:nvSpPr>
              <p:cNvPr id="773" name="Google Shape;773;p88"/>
              <p:cNvSpPr/>
              <p:nvPr/>
            </p:nvSpPr>
            <p:spPr>
              <a:xfrm>
                <a:off x="4875497" y="3674945"/>
                <a:ext cx="7740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8"/>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View (default)</a:t>
                </a:r>
                <a:endParaRPr sz="1200">
                  <a:solidFill>
                    <a:srgbClr val="FF0000"/>
                  </a:solidFill>
                  <a:latin typeface="Roboto"/>
                  <a:ea typeface="Roboto"/>
                  <a:cs typeface="Roboto"/>
                  <a:sym typeface="Roboto"/>
                </a:endParaRPr>
              </a:p>
            </p:txBody>
          </p:sp>
        </p:grpSp>
        <p:sp>
          <p:nvSpPr>
            <p:cNvPr id="775" name="Google Shape;775;p88"/>
            <p:cNvSpPr txBox="1"/>
            <p:nvPr/>
          </p:nvSpPr>
          <p:spPr>
            <a:xfrm>
              <a:off x="3618218" y="1951107"/>
              <a:ext cx="19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76" name="Google Shape;776;p88"/>
            <p:cNvPicPr preferRelativeResize="0"/>
            <p:nvPr/>
          </p:nvPicPr>
          <p:blipFill rotWithShape="1">
            <a:blip r:embed="rId3">
              <a:alphaModFix/>
            </a:blip>
            <a:srcRect b="12438" l="4489" r="6423" t="8889"/>
            <a:stretch/>
          </p:blipFill>
          <p:spPr>
            <a:xfrm>
              <a:off x="3720031" y="2268587"/>
              <a:ext cx="665500" cy="587700"/>
            </a:xfrm>
            <a:prstGeom prst="rect">
              <a:avLst/>
            </a:prstGeom>
            <a:noFill/>
            <a:ln>
              <a:noFill/>
            </a:ln>
          </p:spPr>
        </p:pic>
      </p:grpSp>
      <p:grpSp>
        <p:nvGrpSpPr>
          <p:cNvPr id="777" name="Google Shape;777;p88"/>
          <p:cNvGrpSpPr/>
          <p:nvPr/>
        </p:nvGrpSpPr>
        <p:grpSpPr>
          <a:xfrm>
            <a:off x="2182305" y="3241221"/>
            <a:ext cx="1958400" cy="1730551"/>
            <a:chOff x="3618218" y="1660846"/>
            <a:chExt cx="1958400" cy="1730551"/>
          </a:xfrm>
        </p:grpSpPr>
        <p:grpSp>
          <p:nvGrpSpPr>
            <p:cNvPr id="778" name="Google Shape;778;p88"/>
            <p:cNvGrpSpPr/>
            <p:nvPr/>
          </p:nvGrpSpPr>
          <p:grpSpPr>
            <a:xfrm>
              <a:off x="3618223" y="1660846"/>
              <a:ext cx="1487140" cy="1730551"/>
              <a:chOff x="4806300" y="3401950"/>
              <a:chExt cx="957900" cy="1223090"/>
            </a:xfrm>
          </p:grpSpPr>
          <p:sp>
            <p:nvSpPr>
              <p:cNvPr id="779" name="Google Shape;779;p88"/>
              <p:cNvSpPr/>
              <p:nvPr/>
            </p:nvSpPr>
            <p:spPr>
              <a:xfrm>
                <a:off x="4875504" y="3674940"/>
                <a:ext cx="865800" cy="9501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8"/>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View (set sizing)</a:t>
                </a:r>
                <a:endParaRPr sz="1200">
                  <a:solidFill>
                    <a:srgbClr val="FF0000"/>
                  </a:solidFill>
                  <a:latin typeface="Roboto"/>
                  <a:ea typeface="Roboto"/>
                  <a:cs typeface="Roboto"/>
                  <a:sym typeface="Roboto"/>
                </a:endParaRPr>
              </a:p>
            </p:txBody>
          </p:sp>
        </p:grpSp>
        <p:sp>
          <p:nvSpPr>
            <p:cNvPr id="781" name="Google Shape;781;p88"/>
            <p:cNvSpPr txBox="1"/>
            <p:nvPr/>
          </p:nvSpPr>
          <p:spPr>
            <a:xfrm>
              <a:off x="3618218" y="1951107"/>
              <a:ext cx="19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p>
          </p:txBody>
        </p:sp>
        <p:pic>
          <p:nvPicPr>
            <p:cNvPr id="782" name="Google Shape;782;p88"/>
            <p:cNvPicPr preferRelativeResize="0"/>
            <p:nvPr/>
          </p:nvPicPr>
          <p:blipFill rotWithShape="1">
            <a:blip r:embed="rId3">
              <a:alphaModFix/>
            </a:blip>
            <a:srcRect b="12438" l="4489" r="6423" t="8889"/>
            <a:stretch/>
          </p:blipFill>
          <p:spPr>
            <a:xfrm>
              <a:off x="3720031" y="2268587"/>
              <a:ext cx="665500" cy="5877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8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88" name="Google Shape;788;p89"/>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9" name="Google Shape;789;p8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Size Matters</a:t>
            </a:r>
            <a:endParaRPr b="1" sz="1800">
              <a:solidFill>
                <a:srgbClr val="DFE0E2"/>
              </a:solidFill>
            </a:endParaRPr>
          </a:p>
        </p:txBody>
      </p:sp>
      <p:sp>
        <p:nvSpPr>
          <p:cNvPr id="790" name="Google Shape;790;p89"/>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No units, just numbers and percentages</a:t>
            </a:r>
            <a:endParaRPr sz="24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i="1" lang="en">
                <a:solidFill>
                  <a:schemeClr val="dk1"/>
                </a:solidFill>
                <a:latin typeface="Roboto"/>
                <a:ea typeface="Roboto"/>
                <a:cs typeface="Roboto"/>
                <a:sym typeface="Roboto"/>
              </a:rPr>
              <a:t>The default unit is pixels (px)</a:t>
            </a:r>
            <a:endParaRPr i="1">
              <a:solidFill>
                <a:schemeClr val="dk1"/>
              </a:solidFill>
              <a:latin typeface="Roboto"/>
              <a:ea typeface="Roboto"/>
              <a:cs typeface="Roboto"/>
              <a:sym typeface="Roboto"/>
            </a:endParaRPr>
          </a:p>
        </p:txBody>
      </p:sp>
      <p:sp>
        <p:nvSpPr>
          <p:cNvPr id="791" name="Google Shape;791;p89"/>
          <p:cNvSpPr/>
          <p:nvPr/>
        </p:nvSpPr>
        <p:spPr>
          <a:xfrm>
            <a:off x="4572000" y="2134475"/>
            <a:ext cx="3256200" cy="2370300"/>
          </a:xfrm>
          <a:prstGeom prst="snip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container1: {</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	width: 100,</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	height 100</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container2: {</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	width: ‘100%’,</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	height ‘66%’</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endParaRPr>
          </a:p>
        </p:txBody>
      </p:sp>
      <p:sp>
        <p:nvSpPr>
          <p:cNvPr id="792" name="Google Shape;792;p89"/>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FIXED DIMENSIONS</a:t>
            </a:r>
            <a:endParaRPr b="1"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4"/>
          <p:cNvSpPr txBox="1"/>
          <p:nvPr>
            <p:ph type="title"/>
          </p:nvPr>
        </p:nvSpPr>
        <p:spPr>
          <a:xfrm>
            <a:off x="6406738" y="721950"/>
            <a:ext cx="2239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Join Our Slack</a:t>
            </a:r>
            <a:endParaRPr sz="1800"/>
          </a:p>
        </p:txBody>
      </p:sp>
      <p:sp>
        <p:nvSpPr>
          <p:cNvPr id="217" name="Google Shape;217;p54"/>
          <p:cNvSpPr txBox="1"/>
          <p:nvPr>
            <p:ph idx="1" type="subTitle"/>
          </p:nvPr>
        </p:nvSpPr>
        <p:spPr>
          <a:xfrm>
            <a:off x="6406738" y="2291850"/>
            <a:ext cx="2239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Invitation: </a:t>
            </a:r>
            <a:r>
              <a:rPr lang="en" u="sng">
                <a:solidFill>
                  <a:schemeClr val="hlink"/>
                </a:solidFill>
                <a:hlinkClick r:id="rId3"/>
              </a:rPr>
              <a:t>https://tinyurl.com/cs47slack2019</a:t>
            </a:r>
            <a:endParaRPr/>
          </a:p>
        </p:txBody>
      </p:sp>
      <p:sp>
        <p:nvSpPr>
          <p:cNvPr id="218" name="Google Shape;218;p54"/>
          <p:cNvSpPr txBox="1"/>
          <p:nvPr/>
        </p:nvSpPr>
        <p:spPr>
          <a:xfrm>
            <a:off x="734863" y="4456450"/>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Roboto"/>
                <a:ea typeface="Roboto"/>
                <a:cs typeface="Roboto"/>
                <a:sym typeface="Roboto"/>
              </a:rPr>
              <a:t>c</a:t>
            </a:r>
            <a:r>
              <a:rPr lang="en" sz="1000">
                <a:solidFill>
                  <a:srgbClr val="666666"/>
                </a:solidFill>
                <a:latin typeface="Roboto"/>
                <a:ea typeface="Roboto"/>
                <a:cs typeface="Roboto"/>
                <a:sym typeface="Roboto"/>
              </a:rPr>
              <a:t>s47-fall19.slack.com</a:t>
            </a:r>
            <a:endParaRPr sz="1000">
              <a:solidFill>
                <a:srgbClr val="666666"/>
              </a:solidFill>
              <a:latin typeface="Roboto"/>
              <a:ea typeface="Roboto"/>
              <a:cs typeface="Roboto"/>
              <a:sym typeface="Roboto"/>
            </a:endParaRPr>
          </a:p>
        </p:txBody>
      </p:sp>
      <p:pic>
        <p:nvPicPr>
          <p:cNvPr id="219" name="Google Shape;219;p54"/>
          <p:cNvPicPr preferRelativeResize="0"/>
          <p:nvPr/>
        </p:nvPicPr>
        <p:blipFill>
          <a:blip r:embed="rId4">
            <a:alphaModFix/>
          </a:blip>
          <a:stretch>
            <a:fillRect/>
          </a:stretch>
        </p:blipFill>
        <p:spPr>
          <a:xfrm>
            <a:off x="494063" y="4427450"/>
            <a:ext cx="284100" cy="284100"/>
          </a:xfrm>
          <a:prstGeom prst="rect">
            <a:avLst/>
          </a:prstGeom>
          <a:noFill/>
          <a:ln>
            <a:noFill/>
          </a:ln>
        </p:spPr>
      </p:pic>
      <p:pic>
        <p:nvPicPr>
          <p:cNvPr id="220" name="Google Shape;220;p54"/>
          <p:cNvPicPr preferRelativeResize="0"/>
          <p:nvPr/>
        </p:nvPicPr>
        <p:blipFill rotWithShape="1">
          <a:blip r:embed="rId5">
            <a:alphaModFix/>
          </a:blip>
          <a:srcRect b="0" l="6498" r="0" t="0"/>
          <a:stretch/>
        </p:blipFill>
        <p:spPr>
          <a:xfrm>
            <a:off x="494075" y="370100"/>
            <a:ext cx="5399802" cy="39345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9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798" name="Google Shape;798;p90"/>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99" name="Google Shape;799;p9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Size Matters</a:t>
            </a:r>
            <a:endParaRPr b="1" sz="1800">
              <a:solidFill>
                <a:srgbClr val="DFE0E2"/>
              </a:solidFill>
            </a:endParaRPr>
          </a:p>
        </p:txBody>
      </p:sp>
      <p:sp>
        <p:nvSpPr>
          <p:cNvPr id="800" name="Google Shape;800;p90"/>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No units, just numbers and percentages</a:t>
            </a:r>
            <a:endParaRPr sz="24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i="1" lang="en">
                <a:solidFill>
                  <a:schemeClr val="dk1"/>
                </a:solidFill>
                <a:latin typeface="Roboto"/>
                <a:ea typeface="Roboto"/>
                <a:cs typeface="Roboto"/>
                <a:sym typeface="Roboto"/>
              </a:rPr>
              <a:t>The default unit is pixels (px)</a:t>
            </a:r>
            <a:endParaRPr i="1">
              <a:solidFill>
                <a:schemeClr val="dk1"/>
              </a:solidFill>
              <a:latin typeface="Roboto"/>
              <a:ea typeface="Roboto"/>
              <a:cs typeface="Roboto"/>
              <a:sym typeface="Roboto"/>
            </a:endParaRPr>
          </a:p>
        </p:txBody>
      </p:sp>
      <p:sp>
        <p:nvSpPr>
          <p:cNvPr id="801" name="Google Shape;801;p90"/>
          <p:cNvSpPr/>
          <p:nvPr/>
        </p:nvSpPr>
        <p:spPr>
          <a:xfrm>
            <a:off x="4572000" y="2134475"/>
            <a:ext cx="3256200" cy="2370300"/>
          </a:xfrm>
          <a:prstGeom prst="snip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latin typeface="Roboto Mono"/>
                <a:ea typeface="Roboto Mono"/>
                <a:cs typeface="Roboto Mono"/>
                <a:sym typeface="Roboto Mono"/>
              </a:rPr>
              <a:t>container1</a:t>
            </a:r>
            <a:r>
              <a:rPr lang="en">
                <a:solidFill>
                  <a:srgbClr val="DFE0E2"/>
                </a:solidFill>
                <a:latin typeface="Roboto Mono"/>
                <a:ea typeface="Roboto Mono"/>
                <a:cs typeface="Roboto Mono"/>
                <a:sym typeface="Roboto Mono"/>
              </a:rPr>
              <a:t>: {</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	width: 100,</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	height 100</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chemeClr val="accent4"/>
                </a:solidFill>
                <a:latin typeface="Roboto Mono"/>
                <a:ea typeface="Roboto Mono"/>
                <a:cs typeface="Roboto Mono"/>
                <a:sym typeface="Roboto Mono"/>
              </a:rPr>
              <a:t>container2</a:t>
            </a:r>
            <a:r>
              <a:rPr lang="en">
                <a:solidFill>
                  <a:srgbClr val="DFE0E2"/>
                </a:solidFill>
                <a:latin typeface="Roboto Mono"/>
                <a:ea typeface="Roboto Mono"/>
                <a:cs typeface="Roboto Mono"/>
                <a:sym typeface="Roboto Mono"/>
              </a:rPr>
              <a:t>: {</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	width: ‘100%’,</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	height ‘66%’</a:t>
            </a:r>
            <a:endParaRPr>
              <a:solidFill>
                <a:srgbClr val="DFE0E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DFE0E2"/>
                </a:solidFill>
                <a:latin typeface="Roboto Mono"/>
                <a:ea typeface="Roboto Mono"/>
                <a:cs typeface="Roboto Mono"/>
                <a:sym typeface="Roboto Mono"/>
              </a:rPr>
              <a:t>}</a:t>
            </a:r>
            <a:endParaRPr/>
          </a:p>
        </p:txBody>
      </p:sp>
      <p:sp>
        <p:nvSpPr>
          <p:cNvPr id="802" name="Google Shape;802;p90"/>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FIXED DIMENSIONS</a:t>
            </a:r>
            <a:endParaRPr b="1" sz="1200">
              <a:latin typeface="Roboto"/>
              <a:ea typeface="Roboto"/>
              <a:cs typeface="Roboto"/>
              <a:sym typeface="Roboto"/>
            </a:endParaRPr>
          </a:p>
        </p:txBody>
      </p:sp>
      <p:sp>
        <p:nvSpPr>
          <p:cNvPr id="803" name="Google Shape;803;p90"/>
          <p:cNvSpPr/>
          <p:nvPr/>
        </p:nvSpPr>
        <p:spPr>
          <a:xfrm>
            <a:off x="457200" y="3964200"/>
            <a:ext cx="1552500" cy="87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0"/>
          <p:cNvSpPr/>
          <p:nvPr/>
        </p:nvSpPr>
        <p:spPr>
          <a:xfrm>
            <a:off x="457200" y="3964200"/>
            <a:ext cx="591900" cy="572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0"/>
          <p:cNvSpPr txBox="1"/>
          <p:nvPr/>
        </p:nvSpPr>
        <p:spPr>
          <a:xfrm>
            <a:off x="457210" y="3557371"/>
            <a:ext cx="14871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Roboto"/>
                <a:ea typeface="Roboto"/>
                <a:cs typeface="Roboto"/>
                <a:sym typeface="Roboto"/>
              </a:rPr>
              <a:t>container1</a:t>
            </a:r>
            <a:endParaRPr sz="1200">
              <a:solidFill>
                <a:schemeClr val="accent1"/>
              </a:solidFill>
              <a:latin typeface="Roboto"/>
              <a:ea typeface="Roboto"/>
              <a:cs typeface="Roboto"/>
              <a:sym typeface="Roboto"/>
            </a:endParaRPr>
          </a:p>
        </p:txBody>
      </p:sp>
      <p:sp>
        <p:nvSpPr>
          <p:cNvPr id="806" name="Google Shape;806;p90"/>
          <p:cNvSpPr/>
          <p:nvPr/>
        </p:nvSpPr>
        <p:spPr>
          <a:xfrm>
            <a:off x="2514600" y="3964213"/>
            <a:ext cx="1552500" cy="87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0"/>
          <p:cNvSpPr/>
          <p:nvPr/>
        </p:nvSpPr>
        <p:spPr>
          <a:xfrm>
            <a:off x="2514600" y="3964225"/>
            <a:ext cx="1552500" cy="567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808" name="Google Shape;808;p90"/>
          <p:cNvSpPr txBox="1"/>
          <p:nvPr/>
        </p:nvSpPr>
        <p:spPr>
          <a:xfrm>
            <a:off x="2514610" y="3557383"/>
            <a:ext cx="14871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4"/>
                </a:solidFill>
                <a:latin typeface="Roboto"/>
                <a:ea typeface="Roboto"/>
                <a:cs typeface="Roboto"/>
                <a:sym typeface="Roboto"/>
              </a:rPr>
              <a:t>container2</a:t>
            </a:r>
            <a:endParaRPr sz="1200">
              <a:solidFill>
                <a:schemeClr val="accent4"/>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9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Sizing</a:t>
            </a:r>
            <a:endParaRPr>
              <a:latin typeface="Roboto Medium"/>
              <a:ea typeface="Roboto Medium"/>
              <a:cs typeface="Roboto Medium"/>
              <a:sym typeface="Roboto Medium"/>
            </a:endParaRPr>
          </a:p>
        </p:txBody>
      </p:sp>
      <p:sp>
        <p:nvSpPr>
          <p:cNvPr id="814" name="Google Shape;814;p91"/>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5" name="Google Shape;815;p9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Size Matters</a:t>
            </a:r>
            <a:endParaRPr b="1" sz="1800">
              <a:solidFill>
                <a:srgbClr val="DFE0E2"/>
              </a:solidFill>
            </a:endParaRPr>
          </a:p>
        </p:txBody>
      </p:sp>
      <p:sp>
        <p:nvSpPr>
          <p:cNvPr id="816" name="Google Shape;816;p91"/>
          <p:cNvSpPr/>
          <p:nvPr/>
        </p:nvSpPr>
        <p:spPr>
          <a:xfrm>
            <a:off x="381000" y="2517100"/>
            <a:ext cx="5639400" cy="572700"/>
          </a:xfrm>
          <a:prstGeom prst="snip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var { </a:t>
            </a:r>
            <a:r>
              <a:rPr lang="en">
                <a:solidFill>
                  <a:srgbClr val="FF52B5"/>
                </a:solidFill>
                <a:latin typeface="Roboto Mono"/>
                <a:ea typeface="Roboto Mono"/>
                <a:cs typeface="Roboto Mono"/>
                <a:sym typeface="Roboto Mono"/>
              </a:rPr>
              <a:t>h</a:t>
            </a:r>
            <a:r>
              <a:rPr lang="en">
                <a:solidFill>
                  <a:srgbClr val="FF52B5"/>
                </a:solidFill>
                <a:latin typeface="Roboto Mono"/>
                <a:ea typeface="Roboto Mono"/>
                <a:cs typeface="Roboto Mono"/>
                <a:sym typeface="Roboto Mono"/>
              </a:rPr>
              <a:t>eight</a:t>
            </a:r>
            <a:r>
              <a:rPr lang="en">
                <a:solidFill>
                  <a:srgbClr val="F0F3F3"/>
                </a:solidFill>
                <a:latin typeface="Roboto Mono"/>
                <a:ea typeface="Roboto Mono"/>
                <a:cs typeface="Roboto Mono"/>
                <a:sym typeface="Roboto Mono"/>
              </a:rPr>
              <a:t>, </a:t>
            </a:r>
            <a:r>
              <a:rPr lang="en">
                <a:solidFill>
                  <a:srgbClr val="FF52B5"/>
                </a:solidFill>
                <a:latin typeface="Roboto Mono"/>
                <a:ea typeface="Roboto Mono"/>
                <a:cs typeface="Roboto Mono"/>
                <a:sym typeface="Roboto Mono"/>
              </a:rPr>
              <a:t>width</a:t>
            </a:r>
            <a:r>
              <a:rPr lang="en">
                <a:solidFill>
                  <a:srgbClr val="4DD0E1"/>
                </a:solidFill>
                <a:latin typeface="Roboto Mono"/>
                <a:ea typeface="Roboto Mono"/>
                <a:cs typeface="Roboto Mono"/>
                <a:sym typeface="Roboto Mono"/>
              </a:rPr>
              <a:t> </a:t>
            </a:r>
            <a:r>
              <a:rPr lang="en">
                <a:solidFill>
                  <a:srgbClr val="F0F3F3"/>
                </a:solidFill>
                <a:latin typeface="Roboto Mono"/>
                <a:ea typeface="Roboto Mono"/>
                <a:cs typeface="Roboto Mono"/>
                <a:sym typeface="Roboto Mono"/>
              </a:rPr>
              <a:t>} = </a:t>
            </a:r>
            <a:r>
              <a:rPr lang="en">
                <a:solidFill>
                  <a:srgbClr val="4DD0E1"/>
                </a:solidFill>
                <a:latin typeface="Roboto Mono"/>
                <a:ea typeface="Roboto Mono"/>
                <a:cs typeface="Roboto Mono"/>
                <a:sym typeface="Roboto Mono"/>
              </a:rPr>
              <a:t>Dimensions</a:t>
            </a:r>
            <a:r>
              <a:rPr lang="en">
                <a:solidFill>
                  <a:srgbClr val="F0F3F3"/>
                </a:solidFill>
                <a:latin typeface="Roboto Mono"/>
                <a:ea typeface="Roboto Mono"/>
                <a:cs typeface="Roboto Mono"/>
                <a:sym typeface="Roboto Mono"/>
              </a:rPr>
              <a:t>.</a:t>
            </a:r>
            <a:r>
              <a:rPr lang="en">
                <a:solidFill>
                  <a:schemeClr val="accent6"/>
                </a:solidFill>
                <a:latin typeface="Roboto Mono"/>
                <a:ea typeface="Roboto Mono"/>
                <a:cs typeface="Roboto Mono"/>
                <a:sym typeface="Roboto Mono"/>
              </a:rPr>
              <a:t>get</a:t>
            </a:r>
            <a:r>
              <a:rPr lang="en">
                <a:solidFill>
                  <a:srgbClr val="F0F3F3"/>
                </a:solidFill>
                <a:latin typeface="Roboto Mono"/>
                <a:ea typeface="Roboto Mono"/>
                <a:cs typeface="Roboto Mono"/>
                <a:sym typeface="Roboto Mono"/>
              </a:rPr>
              <a:t>(</a:t>
            </a:r>
            <a:r>
              <a:rPr lang="en">
                <a:solidFill>
                  <a:schemeClr val="accent4"/>
                </a:solidFill>
                <a:latin typeface="Roboto Mono"/>
                <a:ea typeface="Roboto Mono"/>
                <a:cs typeface="Roboto Mono"/>
                <a:sym typeface="Roboto Mono"/>
              </a:rPr>
              <a:t>'window'</a:t>
            </a: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p:txBody>
      </p:sp>
      <p:sp>
        <p:nvSpPr>
          <p:cNvPr id="817" name="Google Shape;817;p91"/>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FIXED DIMENSIONS</a:t>
            </a:r>
            <a:endParaRPr b="1" sz="1200">
              <a:latin typeface="Roboto"/>
              <a:ea typeface="Roboto"/>
              <a:cs typeface="Roboto"/>
              <a:sym typeface="Roboto"/>
            </a:endParaRPr>
          </a:p>
        </p:txBody>
      </p:sp>
      <p:sp>
        <p:nvSpPr>
          <p:cNvPr id="818" name="Google Shape;818;p91"/>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819" name="Google Shape;819;p91"/>
          <p:cNvSpPr txBox="1"/>
          <p:nvPr/>
        </p:nvSpPr>
        <p:spPr>
          <a:xfrm>
            <a:off x="381000" y="1863475"/>
            <a:ext cx="8343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You can define sizing based on the screen size.</a:t>
            </a:r>
            <a:endParaRPr i="1">
              <a:solidFill>
                <a:schemeClr val="dk1"/>
              </a:solidFill>
              <a:latin typeface="Roboto"/>
              <a:ea typeface="Roboto"/>
              <a:cs typeface="Roboto"/>
              <a:sym typeface="Roboto"/>
            </a:endParaRPr>
          </a:p>
        </p:txBody>
      </p:sp>
      <p:sp>
        <p:nvSpPr>
          <p:cNvPr id="820" name="Google Shape;820;p91"/>
          <p:cNvSpPr/>
          <p:nvPr/>
        </p:nvSpPr>
        <p:spPr>
          <a:xfrm>
            <a:off x="342900" y="3255650"/>
            <a:ext cx="3801900" cy="1118400"/>
          </a:xfrm>
          <a:prstGeom prst="snip1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latin typeface="Roboto Mono"/>
                <a:ea typeface="Roboto Mono"/>
                <a:cs typeface="Roboto Mono"/>
                <a:sym typeface="Roboto Mono"/>
              </a:rPr>
              <a:t>c</a:t>
            </a:r>
            <a:r>
              <a:rPr lang="en">
                <a:solidFill>
                  <a:schemeClr val="accent1"/>
                </a:solidFill>
                <a:latin typeface="Roboto Mono"/>
                <a:ea typeface="Roboto Mono"/>
                <a:cs typeface="Roboto Mono"/>
                <a:sym typeface="Roboto Mono"/>
              </a:rPr>
              <a:t>ontainer</a:t>
            </a:r>
            <a:r>
              <a:rPr lang="en">
                <a:solidFill>
                  <a:srgbClr val="F0F3F3"/>
                </a:solidFill>
                <a:latin typeface="Roboto Mono"/>
                <a:ea typeface="Roboto Mono"/>
                <a:cs typeface="Roboto Mono"/>
                <a:sym typeface="Roboto Mono"/>
              </a:rPr>
              <a:t>: {</a:t>
            </a:r>
            <a:endParaRPr>
              <a:solidFill>
                <a:srgbClr val="F0F3F3"/>
              </a:solidFill>
              <a:latin typeface="Roboto Mono"/>
              <a:ea typeface="Roboto Mono"/>
              <a:cs typeface="Roboto Mono"/>
              <a:sym typeface="Roboto Mono"/>
            </a:endParaRPr>
          </a:p>
          <a:p>
            <a:pPr indent="0" lvl="0" marL="457200" rtl="0" algn="l">
              <a:lnSpc>
                <a:spcPct val="115000"/>
              </a:lnSpc>
              <a:spcBef>
                <a:spcPts val="0"/>
              </a:spcBef>
              <a:spcAft>
                <a:spcPts val="0"/>
              </a:spcAft>
              <a:buNone/>
            </a:pPr>
            <a:r>
              <a:rPr lang="en">
                <a:solidFill>
                  <a:schemeClr val="accent6"/>
                </a:solidFill>
                <a:latin typeface="Roboto Mono"/>
                <a:ea typeface="Roboto Mono"/>
                <a:cs typeface="Roboto Mono"/>
                <a:sym typeface="Roboto Mono"/>
              </a:rPr>
              <a:t>w</a:t>
            </a:r>
            <a:r>
              <a:rPr lang="en">
                <a:solidFill>
                  <a:schemeClr val="accent6"/>
                </a:solidFill>
                <a:latin typeface="Roboto Mono"/>
                <a:ea typeface="Roboto Mono"/>
                <a:cs typeface="Roboto Mono"/>
                <a:sym typeface="Roboto Mono"/>
              </a:rPr>
              <a:t>idth</a:t>
            </a:r>
            <a:r>
              <a:rPr lang="en">
                <a:solidFill>
                  <a:srgbClr val="F0F3F3"/>
                </a:solidFill>
                <a:latin typeface="Roboto Mono"/>
                <a:ea typeface="Roboto Mono"/>
                <a:cs typeface="Roboto Mono"/>
                <a:sym typeface="Roboto Mono"/>
              </a:rPr>
              <a:t>: </a:t>
            </a:r>
            <a:r>
              <a:rPr lang="en">
                <a:solidFill>
                  <a:srgbClr val="FF52B5"/>
                </a:solidFill>
                <a:latin typeface="Roboto Mono"/>
                <a:ea typeface="Roboto Mono"/>
                <a:cs typeface="Roboto Mono"/>
                <a:sym typeface="Roboto Mono"/>
              </a:rPr>
              <a:t>width</a:t>
            </a:r>
            <a:r>
              <a:rPr lang="en">
                <a:solidFill>
                  <a:srgbClr val="F0F3F3"/>
                </a:solidFill>
                <a:latin typeface="Roboto Mono"/>
                <a:ea typeface="Roboto Mono"/>
                <a:cs typeface="Roboto Mono"/>
                <a:sym typeface="Roboto Mono"/>
              </a:rPr>
              <a:t> * 0.5</a:t>
            </a:r>
            <a:endParaRPr>
              <a:solidFill>
                <a:srgbClr val="F0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F0F3F3"/>
                </a:solidFill>
                <a:latin typeface="Roboto Mono"/>
                <a:ea typeface="Roboto Mono"/>
                <a:cs typeface="Roboto Mono"/>
                <a:sym typeface="Roboto Mono"/>
              </a:rPr>
              <a:t>}</a:t>
            </a:r>
            <a:endParaRPr>
              <a:solidFill>
                <a:srgbClr val="F0F3F3"/>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92"/>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27" name="Google Shape;827;p9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828" name="Google Shape;828;p92"/>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Roboto"/>
                <a:ea typeface="Roboto"/>
                <a:cs typeface="Roboto"/>
                <a:sym typeface="Roboto"/>
              </a:rPr>
              <a:t>By default, every component </a:t>
            </a:r>
            <a:r>
              <a:rPr lang="en" sz="1800">
                <a:solidFill>
                  <a:schemeClr val="dk1"/>
                </a:solidFill>
                <a:latin typeface="Roboto"/>
                <a:ea typeface="Roboto"/>
                <a:cs typeface="Roboto"/>
                <a:sym typeface="Roboto"/>
              </a:rPr>
              <a:t>only </a:t>
            </a:r>
            <a:r>
              <a:rPr lang="en" sz="1800">
                <a:solidFill>
                  <a:schemeClr val="dk1"/>
                </a:solidFill>
                <a:latin typeface="Roboto"/>
                <a:ea typeface="Roboto"/>
                <a:cs typeface="Roboto"/>
                <a:sym typeface="Roboto"/>
              </a:rPr>
              <a:t>takes up either </a:t>
            </a:r>
            <a:r>
              <a:rPr lang="en" sz="1800">
                <a:solidFill>
                  <a:schemeClr val="dk1"/>
                </a:solidFill>
                <a:latin typeface="Roboto"/>
                <a:ea typeface="Roboto"/>
                <a:cs typeface="Roboto"/>
                <a:sym typeface="Roboto"/>
              </a:rPr>
              <a:t>as much space it needs or the set width and height.</a:t>
            </a:r>
            <a:endParaRPr sz="1800">
              <a:solidFill>
                <a:schemeClr val="dk1"/>
              </a:solidFill>
              <a:latin typeface="Roboto"/>
              <a:ea typeface="Roboto"/>
              <a:cs typeface="Roboto"/>
              <a:sym typeface="Roboto"/>
            </a:endParaRPr>
          </a:p>
        </p:txBody>
      </p:sp>
      <p:sp>
        <p:nvSpPr>
          <p:cNvPr id="829" name="Google Shape;829;p92"/>
          <p:cNvSpPr/>
          <p:nvPr/>
        </p:nvSpPr>
        <p:spPr>
          <a:xfrm>
            <a:off x="5800500" y="2838075"/>
            <a:ext cx="1020600" cy="4770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93"/>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36" name="Google Shape;836;p9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837" name="Google Shape;837;p93"/>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i="1" lang="en" sz="1800">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2400">
                <a:solidFill>
                  <a:schemeClr val="dk1"/>
                </a:solidFill>
                <a:latin typeface="Roboto"/>
                <a:ea typeface="Roboto"/>
                <a:cs typeface="Roboto"/>
                <a:sym typeface="Roboto"/>
              </a:rPr>
              <a:t>padding</a:t>
            </a:r>
            <a:endParaRPr sz="2400">
              <a:solidFill>
                <a:schemeClr val="dk1"/>
              </a:solidFill>
              <a:latin typeface="Roboto"/>
              <a:ea typeface="Roboto"/>
              <a:cs typeface="Roboto"/>
              <a:sym typeface="Roboto"/>
            </a:endParaRPr>
          </a:p>
        </p:txBody>
      </p:sp>
      <p:grpSp>
        <p:nvGrpSpPr>
          <p:cNvPr id="838" name="Google Shape;838;p93"/>
          <p:cNvGrpSpPr/>
          <p:nvPr/>
        </p:nvGrpSpPr>
        <p:grpSpPr>
          <a:xfrm>
            <a:off x="5255550" y="2492625"/>
            <a:ext cx="2110500" cy="1170750"/>
            <a:chOff x="5284650" y="2261975"/>
            <a:chExt cx="2110500" cy="1170750"/>
          </a:xfrm>
        </p:grpSpPr>
        <p:sp>
          <p:nvSpPr>
            <p:cNvPr id="839" name="Google Shape;839;p93"/>
            <p:cNvSpPr/>
            <p:nvPr/>
          </p:nvSpPr>
          <p:spPr>
            <a:xfrm>
              <a:off x="5284650" y="2261975"/>
              <a:ext cx="2110500" cy="11679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3"/>
            <p:cNvSpPr txBox="1"/>
            <p:nvPr/>
          </p:nvSpPr>
          <p:spPr>
            <a:xfrm>
              <a:off x="5913300" y="2261975"/>
              <a:ext cx="853200" cy="34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41" name="Google Shape;841;p93"/>
            <p:cNvSpPr txBox="1"/>
            <p:nvPr/>
          </p:nvSpPr>
          <p:spPr>
            <a:xfrm>
              <a:off x="5913300" y="3084425"/>
              <a:ext cx="853200" cy="34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42" name="Google Shape;842;p93"/>
          <p:cNvSpPr/>
          <p:nvPr/>
        </p:nvSpPr>
        <p:spPr>
          <a:xfrm>
            <a:off x="5800500" y="2838075"/>
            <a:ext cx="1020600" cy="477000"/>
          </a:xfrm>
          <a:prstGeom prst="rect">
            <a:avLst/>
          </a:prstGeom>
          <a:solidFill>
            <a:schemeClr val="dk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4"/>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4"/>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49" name="Google Shape;849;p94"/>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850" name="Google Shape;850;p94"/>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DFE0E2"/>
                </a:solidFill>
                <a:latin typeface="Roboto"/>
                <a:ea typeface="Roboto"/>
                <a:cs typeface="Roboto"/>
                <a:sym typeface="Roboto"/>
              </a:rPr>
              <a:t>But to help content </a:t>
            </a:r>
            <a:r>
              <a:rPr i="1" lang="en" sz="1800">
                <a:solidFill>
                  <a:srgbClr val="DFE0E2"/>
                </a:solidFill>
                <a:latin typeface="Roboto"/>
                <a:ea typeface="Roboto"/>
                <a:cs typeface="Roboto"/>
                <a:sym typeface="Roboto"/>
              </a:rPr>
              <a:t>breathe</a:t>
            </a:r>
            <a:r>
              <a:rPr lang="en" sz="1800">
                <a:solidFill>
                  <a:srgbClr val="DFE0E2"/>
                </a:solidFill>
                <a:latin typeface="Roboto"/>
                <a:ea typeface="Roboto"/>
                <a:cs typeface="Roboto"/>
                <a:sym typeface="Roboto"/>
              </a:rPr>
              <a:t>, we can add: </a:t>
            </a:r>
            <a:endParaRPr sz="1800">
              <a:solidFill>
                <a:srgbClr val="DFE0E2"/>
              </a:solidFill>
              <a:latin typeface="Roboto"/>
              <a:ea typeface="Roboto"/>
              <a:cs typeface="Roboto"/>
              <a:sym typeface="Roboto"/>
            </a:endParaRPr>
          </a:p>
          <a:p>
            <a:pPr indent="0" lvl="0" marL="0" rtl="0" algn="l">
              <a:lnSpc>
                <a:spcPct val="115000"/>
              </a:lnSpc>
              <a:spcBef>
                <a:spcPts val="1600"/>
              </a:spcBef>
              <a:spcAft>
                <a:spcPts val="1600"/>
              </a:spcAft>
              <a:buNone/>
            </a:pPr>
            <a:r>
              <a:rPr lang="en" sz="2400">
                <a:solidFill>
                  <a:srgbClr val="DFE0E2"/>
                </a:solidFill>
                <a:latin typeface="Roboto"/>
                <a:ea typeface="Roboto"/>
                <a:cs typeface="Roboto"/>
                <a:sym typeface="Roboto"/>
              </a:rPr>
              <a:t>padding</a:t>
            </a:r>
            <a:endParaRPr sz="2400">
              <a:solidFill>
                <a:srgbClr val="DFE0E2"/>
              </a:solidFill>
              <a:latin typeface="Roboto"/>
              <a:ea typeface="Roboto"/>
              <a:cs typeface="Roboto"/>
              <a:sym typeface="Roboto"/>
            </a:endParaRPr>
          </a:p>
        </p:txBody>
      </p:sp>
      <p:grpSp>
        <p:nvGrpSpPr>
          <p:cNvPr id="851" name="Google Shape;851;p94"/>
          <p:cNvGrpSpPr/>
          <p:nvPr/>
        </p:nvGrpSpPr>
        <p:grpSpPr>
          <a:xfrm>
            <a:off x="5255550" y="2492625"/>
            <a:ext cx="2110500" cy="1170750"/>
            <a:chOff x="5284650" y="2261975"/>
            <a:chExt cx="2110500" cy="1170750"/>
          </a:xfrm>
        </p:grpSpPr>
        <p:sp>
          <p:nvSpPr>
            <p:cNvPr id="852" name="Google Shape;852;p94"/>
            <p:cNvSpPr/>
            <p:nvPr/>
          </p:nvSpPr>
          <p:spPr>
            <a:xfrm>
              <a:off x="5284650" y="2261975"/>
              <a:ext cx="2110500" cy="11679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4"/>
            <p:cNvSpPr txBox="1"/>
            <p:nvPr/>
          </p:nvSpPr>
          <p:spPr>
            <a:xfrm>
              <a:off x="5913300" y="2261975"/>
              <a:ext cx="853200" cy="34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54" name="Google Shape;854;p94"/>
            <p:cNvSpPr txBox="1"/>
            <p:nvPr/>
          </p:nvSpPr>
          <p:spPr>
            <a:xfrm>
              <a:off x="5913300" y="3084425"/>
              <a:ext cx="853200" cy="34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55" name="Google Shape;855;p94"/>
          <p:cNvSpPr/>
          <p:nvPr/>
        </p:nvSpPr>
        <p:spPr>
          <a:xfrm>
            <a:off x="5800500" y="2838075"/>
            <a:ext cx="1020600" cy="477000"/>
          </a:xfrm>
          <a:prstGeom prst="rect">
            <a:avLst/>
          </a:prstGeom>
          <a:solidFill>
            <a:schemeClr val="dk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nvGrpSpPr>
          <p:cNvPr id="856" name="Google Shape;856;p94"/>
          <p:cNvGrpSpPr/>
          <p:nvPr/>
        </p:nvGrpSpPr>
        <p:grpSpPr>
          <a:xfrm>
            <a:off x="2580704" y="3760920"/>
            <a:ext cx="1600200" cy="901580"/>
            <a:chOff x="2580704" y="3760920"/>
            <a:chExt cx="1600200" cy="901580"/>
          </a:xfrm>
        </p:grpSpPr>
        <p:sp>
          <p:nvSpPr>
            <p:cNvPr id="857" name="Google Shape;857;p94"/>
            <p:cNvSpPr txBox="1"/>
            <p:nvPr/>
          </p:nvSpPr>
          <p:spPr>
            <a:xfrm>
              <a:off x="2580704" y="3760920"/>
              <a:ext cx="16002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 (with padding)</a:t>
              </a:r>
              <a:endParaRPr sz="1200">
                <a:solidFill>
                  <a:srgbClr val="FF0000"/>
                </a:solidFill>
                <a:latin typeface="Roboto"/>
                <a:ea typeface="Roboto"/>
                <a:cs typeface="Roboto"/>
                <a:sym typeface="Roboto"/>
              </a:endParaRPr>
            </a:p>
          </p:txBody>
        </p:sp>
        <p:sp>
          <p:nvSpPr>
            <p:cNvPr id="858" name="Google Shape;858;p94"/>
            <p:cNvSpPr/>
            <p:nvPr/>
          </p:nvSpPr>
          <p:spPr>
            <a:xfrm>
              <a:off x="2724975" y="4217000"/>
              <a:ext cx="1370700" cy="4455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solidFill>
                  <a:schemeClr val="dk1"/>
                </a:solidFill>
                <a:latin typeface="Roboto"/>
                <a:ea typeface="Roboto"/>
                <a:cs typeface="Roboto"/>
                <a:sym typeface="Roboto"/>
              </a:endParaRPr>
            </a:p>
          </p:txBody>
        </p:sp>
      </p:grpSp>
      <p:grpSp>
        <p:nvGrpSpPr>
          <p:cNvPr id="859" name="Google Shape;859;p94"/>
          <p:cNvGrpSpPr/>
          <p:nvPr/>
        </p:nvGrpSpPr>
        <p:grpSpPr>
          <a:xfrm>
            <a:off x="586404" y="3760920"/>
            <a:ext cx="1994289" cy="717155"/>
            <a:chOff x="5445754" y="3077220"/>
            <a:chExt cx="1994289" cy="717155"/>
          </a:xfrm>
        </p:grpSpPr>
        <p:sp>
          <p:nvSpPr>
            <p:cNvPr id="860" name="Google Shape;860;p94"/>
            <p:cNvSpPr/>
            <p:nvPr/>
          </p:nvSpPr>
          <p:spPr>
            <a:xfrm>
              <a:off x="5590025" y="3533300"/>
              <a:ext cx="1198800" cy="1764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861" name="Google Shape;861;p94"/>
            <p:cNvSpPr txBox="1"/>
            <p:nvPr/>
          </p:nvSpPr>
          <p:spPr>
            <a:xfrm>
              <a:off x="5445754" y="3077220"/>
              <a:ext cx="16002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 (no padding)</a:t>
              </a:r>
              <a:endParaRPr sz="1200">
                <a:solidFill>
                  <a:srgbClr val="FF0000"/>
                </a:solidFill>
                <a:latin typeface="Roboto"/>
                <a:ea typeface="Roboto"/>
                <a:cs typeface="Roboto"/>
                <a:sym typeface="Roboto"/>
              </a:endParaRPr>
            </a:p>
          </p:txBody>
        </p:sp>
        <p:sp>
          <p:nvSpPr>
            <p:cNvPr id="862" name="Google Shape;862;p94"/>
            <p:cNvSpPr txBox="1"/>
            <p:nvPr/>
          </p:nvSpPr>
          <p:spPr>
            <a:xfrm>
              <a:off x="5481643" y="3393275"/>
              <a:ext cx="19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Hello World!</a:t>
              </a:r>
              <a:endParaRPr sz="1800"/>
            </a:p>
          </p:txBody>
        </p:sp>
      </p:grpSp>
      <p:sp>
        <p:nvSpPr>
          <p:cNvPr id="863" name="Google Shape;863;p94"/>
          <p:cNvSpPr/>
          <p:nvPr/>
        </p:nvSpPr>
        <p:spPr>
          <a:xfrm>
            <a:off x="5255550" y="2492475"/>
            <a:ext cx="2110500" cy="1170600"/>
          </a:xfrm>
          <a:prstGeom prst="rect">
            <a:avLst/>
          </a:prstGeom>
          <a:solidFill>
            <a:srgbClr val="FFFFFF">
              <a:alpha val="57540"/>
            </a:srgbClr>
          </a:solidFill>
          <a:ln cap="flat" cmpd="sng" w="38100">
            <a:solidFill>
              <a:srgbClr val="DFE0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95"/>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5"/>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70" name="Google Shape;870;p95"/>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871" name="Google Shape;871;p95"/>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i="1" lang="en" sz="1800">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2400">
                <a:solidFill>
                  <a:schemeClr val="dk1"/>
                </a:solidFill>
                <a:latin typeface="Roboto"/>
                <a:ea typeface="Roboto"/>
                <a:cs typeface="Roboto"/>
                <a:sym typeface="Roboto"/>
              </a:rPr>
              <a:t>padding</a:t>
            </a:r>
            <a:endParaRPr sz="2400">
              <a:solidFill>
                <a:schemeClr val="dk1"/>
              </a:solidFill>
              <a:latin typeface="Roboto"/>
              <a:ea typeface="Roboto"/>
              <a:cs typeface="Roboto"/>
              <a:sym typeface="Roboto"/>
            </a:endParaRPr>
          </a:p>
        </p:txBody>
      </p:sp>
      <p:grpSp>
        <p:nvGrpSpPr>
          <p:cNvPr id="872" name="Google Shape;872;p95"/>
          <p:cNvGrpSpPr/>
          <p:nvPr/>
        </p:nvGrpSpPr>
        <p:grpSpPr>
          <a:xfrm>
            <a:off x="5053800" y="2216140"/>
            <a:ext cx="2514000" cy="1726340"/>
            <a:chOff x="5082900" y="1985490"/>
            <a:chExt cx="2514000" cy="1726340"/>
          </a:xfrm>
        </p:grpSpPr>
        <p:grpSp>
          <p:nvGrpSpPr>
            <p:cNvPr id="873" name="Google Shape;873;p95"/>
            <p:cNvGrpSpPr/>
            <p:nvPr/>
          </p:nvGrpSpPr>
          <p:grpSpPr>
            <a:xfrm>
              <a:off x="5082900" y="1985490"/>
              <a:ext cx="2514000" cy="1726340"/>
              <a:chOff x="5082900" y="1985490"/>
              <a:chExt cx="2514000" cy="1726340"/>
            </a:xfrm>
          </p:grpSpPr>
          <p:sp>
            <p:nvSpPr>
              <p:cNvPr id="874" name="Google Shape;874;p95"/>
              <p:cNvSpPr/>
              <p:nvPr/>
            </p:nvSpPr>
            <p:spPr>
              <a:xfrm>
                <a:off x="5082900" y="2038625"/>
                <a:ext cx="2514000" cy="161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5"/>
              <p:cNvSpPr txBox="1"/>
              <p:nvPr/>
            </p:nvSpPr>
            <p:spPr>
              <a:xfrm>
                <a:off x="5913300" y="198549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876" name="Google Shape;876;p95"/>
              <p:cNvSpPr txBox="1"/>
              <p:nvPr/>
            </p:nvSpPr>
            <p:spPr>
              <a:xfrm>
                <a:off x="5913300" y="336353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877" name="Google Shape;877;p95"/>
            <p:cNvGrpSpPr/>
            <p:nvPr/>
          </p:nvGrpSpPr>
          <p:grpSpPr>
            <a:xfrm>
              <a:off x="5284650" y="2261975"/>
              <a:ext cx="2110500" cy="1170750"/>
              <a:chOff x="5284650" y="2261975"/>
              <a:chExt cx="2110500" cy="1170750"/>
            </a:xfrm>
          </p:grpSpPr>
          <p:sp>
            <p:nvSpPr>
              <p:cNvPr id="878" name="Google Shape;878;p95"/>
              <p:cNvSpPr/>
              <p:nvPr/>
            </p:nvSpPr>
            <p:spPr>
              <a:xfrm>
                <a:off x="5284650" y="2261975"/>
                <a:ext cx="2110500" cy="11679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5"/>
              <p:cNvSpPr txBox="1"/>
              <p:nvPr/>
            </p:nvSpPr>
            <p:spPr>
              <a:xfrm>
                <a:off x="5913300" y="226197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880" name="Google Shape;880;p95"/>
              <p:cNvSpPr txBox="1"/>
              <p:nvPr/>
            </p:nvSpPr>
            <p:spPr>
              <a:xfrm>
                <a:off x="5913300" y="308442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881" name="Google Shape;881;p95"/>
            <p:cNvSpPr/>
            <p:nvPr/>
          </p:nvSpPr>
          <p:spPr>
            <a:xfrm>
              <a:off x="5829600" y="2607425"/>
              <a:ext cx="1020600" cy="477000"/>
            </a:xfrm>
            <a:prstGeom prst="rect">
              <a:avLst/>
            </a:prstGeom>
            <a:solidFill>
              <a:schemeClr val="dk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96"/>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6"/>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888" name="Google Shape;888;p96"/>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889" name="Google Shape;889;p96"/>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But to help content </a:t>
            </a:r>
            <a:r>
              <a:rPr i="1" lang="en" sz="1800">
                <a:solidFill>
                  <a:schemeClr val="dk1"/>
                </a:solidFill>
                <a:latin typeface="Roboto"/>
                <a:ea typeface="Roboto"/>
                <a:cs typeface="Roboto"/>
                <a:sym typeface="Roboto"/>
              </a:rPr>
              <a:t>breathe</a:t>
            </a:r>
            <a:r>
              <a:rPr lang="en" sz="1800">
                <a:solidFill>
                  <a:schemeClr val="dk1"/>
                </a:solidFill>
                <a:latin typeface="Roboto"/>
                <a:ea typeface="Roboto"/>
                <a:cs typeface="Roboto"/>
                <a:sym typeface="Roboto"/>
              </a:rPr>
              <a:t>, we can add:</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2400">
                <a:solidFill>
                  <a:schemeClr val="dk1"/>
                </a:solidFill>
                <a:latin typeface="Roboto"/>
                <a:ea typeface="Roboto"/>
                <a:cs typeface="Roboto"/>
                <a:sym typeface="Roboto"/>
              </a:rPr>
              <a:t>padding and margin</a:t>
            </a:r>
            <a:endParaRPr sz="2400">
              <a:solidFill>
                <a:schemeClr val="dk1"/>
              </a:solidFill>
              <a:latin typeface="Roboto"/>
              <a:ea typeface="Roboto"/>
              <a:cs typeface="Roboto"/>
              <a:sym typeface="Roboto"/>
            </a:endParaRPr>
          </a:p>
        </p:txBody>
      </p:sp>
      <p:grpSp>
        <p:nvGrpSpPr>
          <p:cNvPr id="890" name="Google Shape;890;p96"/>
          <p:cNvGrpSpPr/>
          <p:nvPr/>
        </p:nvGrpSpPr>
        <p:grpSpPr>
          <a:xfrm>
            <a:off x="4572000" y="1920913"/>
            <a:ext cx="3477600" cy="2287862"/>
            <a:chOff x="4601100" y="1690263"/>
            <a:chExt cx="3477600" cy="2287862"/>
          </a:xfrm>
        </p:grpSpPr>
        <p:grpSp>
          <p:nvGrpSpPr>
            <p:cNvPr id="891" name="Google Shape;891;p96"/>
            <p:cNvGrpSpPr/>
            <p:nvPr/>
          </p:nvGrpSpPr>
          <p:grpSpPr>
            <a:xfrm>
              <a:off x="4601100" y="1690263"/>
              <a:ext cx="3477600" cy="2287862"/>
              <a:chOff x="4601100" y="1690263"/>
              <a:chExt cx="3477600" cy="2287862"/>
            </a:xfrm>
          </p:grpSpPr>
          <p:sp>
            <p:nvSpPr>
              <p:cNvPr id="892" name="Google Shape;892;p96"/>
              <p:cNvSpPr/>
              <p:nvPr/>
            </p:nvSpPr>
            <p:spPr>
              <a:xfrm>
                <a:off x="4601100" y="1713725"/>
                <a:ext cx="3477600" cy="226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6"/>
              <p:cNvSpPr txBox="1"/>
              <p:nvPr/>
            </p:nvSpPr>
            <p:spPr>
              <a:xfrm>
                <a:off x="5913300" y="1690263"/>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sp>
            <p:nvSpPr>
              <p:cNvPr id="894" name="Google Shape;894;p96"/>
              <p:cNvSpPr txBox="1"/>
              <p:nvPr/>
            </p:nvSpPr>
            <p:spPr>
              <a:xfrm>
                <a:off x="5913300" y="362316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grpSp>
        <p:grpSp>
          <p:nvGrpSpPr>
            <p:cNvPr id="895" name="Google Shape;895;p96"/>
            <p:cNvGrpSpPr/>
            <p:nvPr/>
          </p:nvGrpSpPr>
          <p:grpSpPr>
            <a:xfrm>
              <a:off x="5082900" y="1985490"/>
              <a:ext cx="2514000" cy="1726340"/>
              <a:chOff x="5082900" y="1985490"/>
              <a:chExt cx="2514000" cy="1726340"/>
            </a:xfrm>
          </p:grpSpPr>
          <p:sp>
            <p:nvSpPr>
              <p:cNvPr id="896" name="Google Shape;896;p96"/>
              <p:cNvSpPr/>
              <p:nvPr/>
            </p:nvSpPr>
            <p:spPr>
              <a:xfrm>
                <a:off x="5082900" y="2038625"/>
                <a:ext cx="2514000" cy="161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6"/>
              <p:cNvSpPr txBox="1"/>
              <p:nvPr/>
            </p:nvSpPr>
            <p:spPr>
              <a:xfrm>
                <a:off x="5913300" y="198549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898" name="Google Shape;898;p96"/>
              <p:cNvSpPr txBox="1"/>
              <p:nvPr/>
            </p:nvSpPr>
            <p:spPr>
              <a:xfrm>
                <a:off x="5913300" y="336353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899" name="Google Shape;899;p96"/>
            <p:cNvGrpSpPr/>
            <p:nvPr/>
          </p:nvGrpSpPr>
          <p:grpSpPr>
            <a:xfrm>
              <a:off x="5284650" y="2261975"/>
              <a:ext cx="2110500" cy="1170750"/>
              <a:chOff x="5284650" y="2261975"/>
              <a:chExt cx="2110500" cy="1170750"/>
            </a:xfrm>
          </p:grpSpPr>
          <p:sp>
            <p:nvSpPr>
              <p:cNvPr id="900" name="Google Shape;900;p96"/>
              <p:cNvSpPr/>
              <p:nvPr/>
            </p:nvSpPr>
            <p:spPr>
              <a:xfrm>
                <a:off x="5284650" y="2261975"/>
                <a:ext cx="2110500" cy="11679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6"/>
              <p:cNvSpPr txBox="1"/>
              <p:nvPr/>
            </p:nvSpPr>
            <p:spPr>
              <a:xfrm>
                <a:off x="5913300" y="226197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902" name="Google Shape;902;p96"/>
              <p:cNvSpPr txBox="1"/>
              <p:nvPr/>
            </p:nvSpPr>
            <p:spPr>
              <a:xfrm>
                <a:off x="5913300" y="308442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903" name="Google Shape;903;p96"/>
            <p:cNvSpPr/>
            <p:nvPr/>
          </p:nvSpPr>
          <p:spPr>
            <a:xfrm>
              <a:off x="5829600" y="2607425"/>
              <a:ext cx="1020600" cy="477000"/>
            </a:xfrm>
            <a:prstGeom prst="rect">
              <a:avLst/>
            </a:prstGeom>
            <a:solidFill>
              <a:schemeClr val="dk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97"/>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Spacing</a:t>
            </a:r>
            <a:endParaRPr>
              <a:latin typeface="Roboto Medium"/>
              <a:ea typeface="Roboto Medium"/>
              <a:cs typeface="Roboto Medium"/>
              <a:sym typeface="Roboto Medium"/>
            </a:endParaRPr>
          </a:p>
        </p:txBody>
      </p:sp>
      <p:sp>
        <p:nvSpPr>
          <p:cNvPr id="910" name="Google Shape;910;p9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Give Components Breathing Room</a:t>
            </a:r>
            <a:endParaRPr b="1" sz="1800">
              <a:solidFill>
                <a:srgbClr val="DFE0E2"/>
              </a:solidFill>
            </a:endParaRPr>
          </a:p>
        </p:txBody>
      </p:sp>
      <p:sp>
        <p:nvSpPr>
          <p:cNvPr id="911" name="Google Shape;911;p97"/>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DFE0E2"/>
                </a:solidFill>
                <a:latin typeface="Roboto"/>
                <a:ea typeface="Roboto"/>
                <a:cs typeface="Roboto"/>
                <a:sym typeface="Roboto"/>
              </a:rPr>
              <a:t>But to help content </a:t>
            </a:r>
            <a:r>
              <a:rPr i="1" lang="en" sz="1800">
                <a:solidFill>
                  <a:srgbClr val="DFE0E2"/>
                </a:solidFill>
                <a:latin typeface="Roboto"/>
                <a:ea typeface="Roboto"/>
                <a:cs typeface="Roboto"/>
                <a:sym typeface="Roboto"/>
              </a:rPr>
              <a:t>breathe</a:t>
            </a:r>
            <a:r>
              <a:rPr lang="en" sz="1800">
                <a:solidFill>
                  <a:srgbClr val="DFE0E2"/>
                </a:solidFill>
                <a:latin typeface="Roboto"/>
                <a:ea typeface="Roboto"/>
                <a:cs typeface="Roboto"/>
                <a:sym typeface="Roboto"/>
              </a:rPr>
              <a:t>, we can add:</a:t>
            </a:r>
            <a:endParaRPr sz="1800">
              <a:solidFill>
                <a:srgbClr val="DFE0E2"/>
              </a:solidFill>
              <a:latin typeface="Roboto"/>
              <a:ea typeface="Roboto"/>
              <a:cs typeface="Roboto"/>
              <a:sym typeface="Roboto"/>
            </a:endParaRPr>
          </a:p>
          <a:p>
            <a:pPr indent="0" lvl="0" marL="0" rtl="0" algn="l">
              <a:lnSpc>
                <a:spcPct val="115000"/>
              </a:lnSpc>
              <a:spcBef>
                <a:spcPts val="1600"/>
              </a:spcBef>
              <a:spcAft>
                <a:spcPts val="1600"/>
              </a:spcAft>
              <a:buNone/>
            </a:pPr>
            <a:r>
              <a:rPr lang="en" sz="2400">
                <a:solidFill>
                  <a:srgbClr val="DFE0E2"/>
                </a:solidFill>
                <a:latin typeface="Roboto"/>
                <a:ea typeface="Roboto"/>
                <a:cs typeface="Roboto"/>
                <a:sym typeface="Roboto"/>
              </a:rPr>
              <a:t>padding and margin</a:t>
            </a:r>
            <a:endParaRPr sz="2400">
              <a:solidFill>
                <a:srgbClr val="DFE0E2"/>
              </a:solidFill>
              <a:latin typeface="Roboto"/>
              <a:ea typeface="Roboto"/>
              <a:cs typeface="Roboto"/>
              <a:sym typeface="Roboto"/>
            </a:endParaRPr>
          </a:p>
        </p:txBody>
      </p:sp>
      <p:grpSp>
        <p:nvGrpSpPr>
          <p:cNvPr id="912" name="Google Shape;912;p97"/>
          <p:cNvGrpSpPr/>
          <p:nvPr/>
        </p:nvGrpSpPr>
        <p:grpSpPr>
          <a:xfrm>
            <a:off x="4572000" y="1920913"/>
            <a:ext cx="3477600" cy="2287862"/>
            <a:chOff x="4601100" y="1690263"/>
            <a:chExt cx="3477600" cy="2287862"/>
          </a:xfrm>
        </p:grpSpPr>
        <p:grpSp>
          <p:nvGrpSpPr>
            <p:cNvPr id="913" name="Google Shape;913;p97"/>
            <p:cNvGrpSpPr/>
            <p:nvPr/>
          </p:nvGrpSpPr>
          <p:grpSpPr>
            <a:xfrm>
              <a:off x="4601100" y="1690263"/>
              <a:ext cx="3477600" cy="2287862"/>
              <a:chOff x="4601100" y="1690263"/>
              <a:chExt cx="3477600" cy="2287862"/>
            </a:xfrm>
          </p:grpSpPr>
          <p:sp>
            <p:nvSpPr>
              <p:cNvPr id="914" name="Google Shape;914;p97"/>
              <p:cNvSpPr/>
              <p:nvPr/>
            </p:nvSpPr>
            <p:spPr>
              <a:xfrm>
                <a:off x="4601100" y="1713725"/>
                <a:ext cx="3477600" cy="226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7"/>
              <p:cNvSpPr txBox="1"/>
              <p:nvPr/>
            </p:nvSpPr>
            <p:spPr>
              <a:xfrm>
                <a:off x="5913300" y="1690263"/>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sp>
            <p:nvSpPr>
              <p:cNvPr id="916" name="Google Shape;916;p97"/>
              <p:cNvSpPr txBox="1"/>
              <p:nvPr/>
            </p:nvSpPr>
            <p:spPr>
              <a:xfrm>
                <a:off x="5913300" y="362316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margin</a:t>
                </a:r>
                <a:endParaRPr>
                  <a:solidFill>
                    <a:srgbClr val="F0F3F3"/>
                  </a:solidFill>
                  <a:latin typeface="Roboto"/>
                  <a:ea typeface="Roboto"/>
                  <a:cs typeface="Roboto"/>
                  <a:sym typeface="Roboto"/>
                </a:endParaRPr>
              </a:p>
            </p:txBody>
          </p:sp>
        </p:grpSp>
        <p:grpSp>
          <p:nvGrpSpPr>
            <p:cNvPr id="917" name="Google Shape;917;p97"/>
            <p:cNvGrpSpPr/>
            <p:nvPr/>
          </p:nvGrpSpPr>
          <p:grpSpPr>
            <a:xfrm>
              <a:off x="5082900" y="1985490"/>
              <a:ext cx="2514000" cy="1726340"/>
              <a:chOff x="5082900" y="1985490"/>
              <a:chExt cx="2514000" cy="1726340"/>
            </a:xfrm>
          </p:grpSpPr>
          <p:sp>
            <p:nvSpPr>
              <p:cNvPr id="918" name="Google Shape;918;p97"/>
              <p:cNvSpPr/>
              <p:nvPr/>
            </p:nvSpPr>
            <p:spPr>
              <a:xfrm>
                <a:off x="5082900" y="2038625"/>
                <a:ext cx="2514000" cy="161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7"/>
              <p:cNvSpPr txBox="1"/>
              <p:nvPr/>
            </p:nvSpPr>
            <p:spPr>
              <a:xfrm>
                <a:off x="5913300" y="198549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sp>
            <p:nvSpPr>
              <p:cNvPr id="920" name="Google Shape;920;p97"/>
              <p:cNvSpPr txBox="1"/>
              <p:nvPr/>
            </p:nvSpPr>
            <p:spPr>
              <a:xfrm>
                <a:off x="5913300" y="3363530"/>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border</a:t>
                </a:r>
                <a:endParaRPr>
                  <a:solidFill>
                    <a:srgbClr val="F0F3F3"/>
                  </a:solidFill>
                  <a:latin typeface="Roboto"/>
                  <a:ea typeface="Roboto"/>
                  <a:cs typeface="Roboto"/>
                  <a:sym typeface="Roboto"/>
                </a:endParaRPr>
              </a:p>
            </p:txBody>
          </p:sp>
        </p:grpSp>
        <p:grpSp>
          <p:nvGrpSpPr>
            <p:cNvPr id="921" name="Google Shape;921;p97"/>
            <p:cNvGrpSpPr/>
            <p:nvPr/>
          </p:nvGrpSpPr>
          <p:grpSpPr>
            <a:xfrm>
              <a:off x="5284650" y="2261975"/>
              <a:ext cx="2110500" cy="1170750"/>
              <a:chOff x="5284650" y="2261975"/>
              <a:chExt cx="2110500" cy="1170750"/>
            </a:xfrm>
          </p:grpSpPr>
          <p:sp>
            <p:nvSpPr>
              <p:cNvPr id="922" name="Google Shape;922;p97"/>
              <p:cNvSpPr/>
              <p:nvPr/>
            </p:nvSpPr>
            <p:spPr>
              <a:xfrm>
                <a:off x="5284650" y="2261975"/>
                <a:ext cx="2110500" cy="1167900"/>
              </a:xfrm>
              <a:prstGeom prst="rect">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7"/>
              <p:cNvSpPr txBox="1"/>
              <p:nvPr/>
            </p:nvSpPr>
            <p:spPr>
              <a:xfrm>
                <a:off x="5913300" y="226197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sp>
            <p:nvSpPr>
              <p:cNvPr id="924" name="Google Shape;924;p97"/>
              <p:cNvSpPr txBox="1"/>
              <p:nvPr/>
            </p:nvSpPr>
            <p:spPr>
              <a:xfrm>
                <a:off x="5913300" y="3084425"/>
                <a:ext cx="853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padding</a:t>
                </a:r>
                <a:endParaRPr>
                  <a:solidFill>
                    <a:srgbClr val="F0F3F3"/>
                  </a:solidFill>
                  <a:latin typeface="Roboto"/>
                  <a:ea typeface="Roboto"/>
                  <a:cs typeface="Roboto"/>
                  <a:sym typeface="Roboto"/>
                </a:endParaRPr>
              </a:p>
            </p:txBody>
          </p:sp>
        </p:grpSp>
        <p:sp>
          <p:nvSpPr>
            <p:cNvPr id="925" name="Google Shape;925;p97"/>
            <p:cNvSpPr/>
            <p:nvPr/>
          </p:nvSpPr>
          <p:spPr>
            <a:xfrm>
              <a:off x="5829600" y="2607425"/>
              <a:ext cx="1020600" cy="477000"/>
            </a:xfrm>
            <a:prstGeom prst="rect">
              <a:avLst/>
            </a:prstGeom>
            <a:solidFill>
              <a:schemeClr val="dk1"/>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0F3F3"/>
                  </a:solidFill>
                  <a:latin typeface="Roboto"/>
                  <a:ea typeface="Roboto"/>
                  <a:cs typeface="Roboto"/>
                  <a:sym typeface="Roboto"/>
                </a:rPr>
                <a:t>content</a:t>
              </a:r>
              <a:endParaRPr>
                <a:solidFill>
                  <a:srgbClr val="F0F3F3"/>
                </a:solidFill>
                <a:latin typeface="Roboto"/>
                <a:ea typeface="Roboto"/>
                <a:cs typeface="Roboto"/>
                <a:sym typeface="Roboto"/>
              </a:endParaRPr>
            </a:p>
          </p:txBody>
        </p:sp>
      </p:grpSp>
      <p:sp>
        <p:nvSpPr>
          <p:cNvPr id="926" name="Google Shape;926;p97"/>
          <p:cNvSpPr txBox="1"/>
          <p:nvPr/>
        </p:nvSpPr>
        <p:spPr>
          <a:xfrm>
            <a:off x="457200" y="3555075"/>
            <a:ext cx="1615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Images (no margins)</a:t>
            </a:r>
            <a:endParaRPr sz="1200">
              <a:solidFill>
                <a:srgbClr val="FF0000"/>
              </a:solidFill>
              <a:latin typeface="Roboto"/>
              <a:ea typeface="Roboto"/>
              <a:cs typeface="Roboto"/>
              <a:sym typeface="Roboto"/>
            </a:endParaRPr>
          </a:p>
        </p:txBody>
      </p:sp>
      <p:sp>
        <p:nvSpPr>
          <p:cNvPr id="927" name="Google Shape;927;p97"/>
          <p:cNvSpPr txBox="1"/>
          <p:nvPr/>
        </p:nvSpPr>
        <p:spPr>
          <a:xfrm>
            <a:off x="2514598" y="3555075"/>
            <a:ext cx="19944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Images (with margins)</a:t>
            </a:r>
            <a:endParaRPr sz="1200">
              <a:solidFill>
                <a:srgbClr val="FF0000"/>
              </a:solidFill>
              <a:latin typeface="Roboto"/>
              <a:ea typeface="Roboto"/>
              <a:cs typeface="Roboto"/>
              <a:sym typeface="Roboto"/>
            </a:endParaRPr>
          </a:p>
        </p:txBody>
      </p:sp>
      <p:grpSp>
        <p:nvGrpSpPr>
          <p:cNvPr id="928" name="Google Shape;928;p97"/>
          <p:cNvGrpSpPr/>
          <p:nvPr/>
        </p:nvGrpSpPr>
        <p:grpSpPr>
          <a:xfrm>
            <a:off x="557879" y="3978974"/>
            <a:ext cx="1070056" cy="949078"/>
            <a:chOff x="557901" y="3979065"/>
            <a:chExt cx="971101" cy="861310"/>
          </a:xfrm>
        </p:grpSpPr>
        <p:grpSp>
          <p:nvGrpSpPr>
            <p:cNvPr id="929" name="Google Shape;929;p97"/>
            <p:cNvGrpSpPr/>
            <p:nvPr/>
          </p:nvGrpSpPr>
          <p:grpSpPr>
            <a:xfrm>
              <a:off x="557914" y="3979065"/>
              <a:ext cx="485551" cy="430660"/>
              <a:chOff x="557935" y="4118850"/>
              <a:chExt cx="672415" cy="596400"/>
            </a:xfrm>
          </p:grpSpPr>
          <p:sp>
            <p:nvSpPr>
              <p:cNvPr id="930" name="Google Shape;930;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32" name="Google Shape;932;p97"/>
            <p:cNvGrpSpPr/>
            <p:nvPr/>
          </p:nvGrpSpPr>
          <p:grpSpPr>
            <a:xfrm>
              <a:off x="1043439" y="3979065"/>
              <a:ext cx="485551" cy="430660"/>
              <a:chOff x="557935" y="4118850"/>
              <a:chExt cx="672415" cy="596400"/>
            </a:xfrm>
          </p:grpSpPr>
          <p:sp>
            <p:nvSpPr>
              <p:cNvPr id="933" name="Google Shape;933;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35" name="Google Shape;935;p97"/>
            <p:cNvGrpSpPr/>
            <p:nvPr/>
          </p:nvGrpSpPr>
          <p:grpSpPr>
            <a:xfrm>
              <a:off x="557901" y="4409715"/>
              <a:ext cx="485551" cy="430660"/>
              <a:chOff x="557935" y="4118850"/>
              <a:chExt cx="672415" cy="596400"/>
            </a:xfrm>
          </p:grpSpPr>
          <p:sp>
            <p:nvSpPr>
              <p:cNvPr id="936" name="Google Shape;936;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38" name="Google Shape;938;p97"/>
            <p:cNvGrpSpPr/>
            <p:nvPr/>
          </p:nvGrpSpPr>
          <p:grpSpPr>
            <a:xfrm>
              <a:off x="1043451" y="4409715"/>
              <a:ext cx="485551" cy="430660"/>
              <a:chOff x="557935" y="4118850"/>
              <a:chExt cx="672415" cy="596400"/>
            </a:xfrm>
          </p:grpSpPr>
          <p:sp>
            <p:nvSpPr>
              <p:cNvPr id="939" name="Google Shape;939;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grpSp>
        <p:nvGrpSpPr>
          <p:cNvPr id="941" name="Google Shape;941;p97"/>
          <p:cNvGrpSpPr/>
          <p:nvPr/>
        </p:nvGrpSpPr>
        <p:grpSpPr>
          <a:xfrm>
            <a:off x="2620075" y="3978883"/>
            <a:ext cx="540420" cy="479327"/>
            <a:chOff x="557935" y="4118850"/>
            <a:chExt cx="672415" cy="596400"/>
          </a:xfrm>
        </p:grpSpPr>
        <p:sp>
          <p:nvSpPr>
            <p:cNvPr id="942" name="Google Shape;942;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3" name="Google Shape;943;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44" name="Google Shape;944;p97"/>
          <p:cNvGrpSpPr/>
          <p:nvPr/>
        </p:nvGrpSpPr>
        <p:grpSpPr>
          <a:xfrm>
            <a:off x="3240499" y="3978883"/>
            <a:ext cx="540420" cy="479327"/>
            <a:chOff x="557935" y="4118850"/>
            <a:chExt cx="672415" cy="596400"/>
          </a:xfrm>
        </p:grpSpPr>
        <p:sp>
          <p:nvSpPr>
            <p:cNvPr id="945" name="Google Shape;945;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 name="Google Shape;946;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47" name="Google Shape;947;p97"/>
          <p:cNvGrpSpPr/>
          <p:nvPr/>
        </p:nvGrpSpPr>
        <p:grpSpPr>
          <a:xfrm>
            <a:off x="2620075" y="4555954"/>
            <a:ext cx="540420" cy="479327"/>
            <a:chOff x="557935" y="4118850"/>
            <a:chExt cx="672415" cy="596400"/>
          </a:xfrm>
        </p:grpSpPr>
        <p:sp>
          <p:nvSpPr>
            <p:cNvPr id="948" name="Google Shape;948;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grpSp>
        <p:nvGrpSpPr>
          <p:cNvPr id="950" name="Google Shape;950;p97"/>
          <p:cNvGrpSpPr/>
          <p:nvPr/>
        </p:nvGrpSpPr>
        <p:grpSpPr>
          <a:xfrm>
            <a:off x="3240499" y="4555954"/>
            <a:ext cx="540420" cy="479327"/>
            <a:chOff x="557935" y="4118850"/>
            <a:chExt cx="672415" cy="596400"/>
          </a:xfrm>
        </p:grpSpPr>
        <p:sp>
          <p:nvSpPr>
            <p:cNvPr id="951" name="Google Shape;951;p97"/>
            <p:cNvSpPr/>
            <p:nvPr/>
          </p:nvSpPr>
          <p:spPr>
            <a:xfrm>
              <a:off x="564650" y="4118850"/>
              <a:ext cx="665700" cy="596400"/>
            </a:xfrm>
            <a:prstGeom prst="roundRect">
              <a:avLst>
                <a:gd fmla="val 0"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97"/>
            <p:cNvPicPr preferRelativeResize="0"/>
            <p:nvPr/>
          </p:nvPicPr>
          <p:blipFill rotWithShape="1">
            <a:blip r:embed="rId3">
              <a:alphaModFix/>
            </a:blip>
            <a:srcRect b="12438" l="4489" r="6423" t="8889"/>
            <a:stretch/>
          </p:blipFill>
          <p:spPr>
            <a:xfrm>
              <a:off x="557935" y="4123300"/>
              <a:ext cx="665501" cy="587700"/>
            </a:xfrm>
            <a:prstGeom prst="rect">
              <a:avLst/>
            </a:prstGeom>
            <a:noFill/>
            <a:ln>
              <a:noFill/>
            </a:ln>
          </p:spPr>
        </p:pic>
      </p:grpSp>
      <p:sp>
        <p:nvSpPr>
          <p:cNvPr id="953" name="Google Shape;953;p97"/>
          <p:cNvSpPr/>
          <p:nvPr/>
        </p:nvSpPr>
        <p:spPr>
          <a:xfrm>
            <a:off x="4572000" y="1932650"/>
            <a:ext cx="3477600" cy="2287800"/>
          </a:xfrm>
          <a:prstGeom prst="rect">
            <a:avLst/>
          </a:prstGeom>
          <a:solidFill>
            <a:srgbClr val="FFFFFF">
              <a:alpha val="57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9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Layout with </a:t>
            </a:r>
            <a:r>
              <a:rPr lang="en">
                <a:latin typeface="Roboto Medium"/>
                <a:ea typeface="Roboto Medium"/>
                <a:cs typeface="Roboto Medium"/>
                <a:sym typeface="Roboto Medium"/>
              </a:rPr>
              <a:t>Sizing &amp; Spacing</a:t>
            </a:r>
            <a:endParaRPr>
              <a:latin typeface="Roboto Medium"/>
              <a:ea typeface="Roboto Medium"/>
              <a:cs typeface="Roboto Medium"/>
              <a:sym typeface="Roboto Medium"/>
            </a:endParaRPr>
          </a:p>
        </p:txBody>
      </p:sp>
      <p:sp>
        <p:nvSpPr>
          <p:cNvPr id="959" name="Google Shape;959;p98"/>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9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Cautionary Tale</a:t>
            </a:r>
            <a:endParaRPr b="1" sz="1800">
              <a:solidFill>
                <a:srgbClr val="DFE0E2"/>
              </a:solidFill>
            </a:endParaRPr>
          </a:p>
        </p:txBody>
      </p:sp>
      <p:sp>
        <p:nvSpPr>
          <p:cNvPr id="961" name="Google Shape;961;p98"/>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962" name="Google Shape;962;p98"/>
          <p:cNvSpPr txBox="1"/>
          <p:nvPr/>
        </p:nvSpPr>
        <p:spPr>
          <a:xfrm>
            <a:off x="381000" y="1863475"/>
            <a:ext cx="8343900" cy="198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Build three rows</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a:t>
            </a:r>
            <a:r>
              <a:rPr lang="en" sz="2400" u="sng">
                <a:solidFill>
                  <a:schemeClr val="hlink"/>
                </a:solidFill>
                <a:latin typeface="Roboto"/>
                <a:ea typeface="Roboto"/>
                <a:cs typeface="Roboto"/>
                <a:sym typeface="Roboto"/>
                <a:hlinkClick r:id="rId5"/>
              </a:rPr>
              <a:t>o</a:t>
            </a:r>
            <a:endParaRPr/>
          </a:p>
        </p:txBody>
      </p:sp>
      <p:pic>
        <p:nvPicPr>
          <p:cNvPr id="963" name="Google Shape;963;p98"/>
          <p:cNvPicPr preferRelativeResize="0"/>
          <p:nvPr/>
        </p:nvPicPr>
        <p:blipFill>
          <a:blip r:embed="rId6">
            <a:alphaModFix/>
          </a:blip>
          <a:stretch>
            <a:fillRect/>
          </a:stretch>
        </p:blipFill>
        <p:spPr>
          <a:xfrm>
            <a:off x="4725375" y="497713"/>
            <a:ext cx="2074025" cy="4148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9"/>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9" name="Google Shape;969;p99"/>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970" name="Google Shape;970;p99"/>
          <p:cNvSpPr txBox="1"/>
          <p:nvPr/>
        </p:nvSpPr>
        <p:spPr>
          <a:xfrm>
            <a:off x="381000" y="1863475"/>
            <a:ext cx="8343900" cy="198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Add margin?</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Demo</a:t>
            </a:r>
            <a:endParaRPr/>
          </a:p>
        </p:txBody>
      </p:sp>
      <p:pic>
        <p:nvPicPr>
          <p:cNvPr id="971" name="Google Shape;971;p99"/>
          <p:cNvPicPr preferRelativeResize="0"/>
          <p:nvPr/>
        </p:nvPicPr>
        <p:blipFill rotWithShape="1">
          <a:blip r:embed="rId5">
            <a:alphaModFix/>
          </a:blip>
          <a:srcRect b="49" l="0" r="0" t="49"/>
          <a:stretch/>
        </p:blipFill>
        <p:spPr>
          <a:xfrm>
            <a:off x="4725375" y="497713"/>
            <a:ext cx="2074025" cy="4148073"/>
          </a:xfrm>
          <a:prstGeom prst="rect">
            <a:avLst/>
          </a:prstGeom>
          <a:noFill/>
          <a:ln>
            <a:noFill/>
          </a:ln>
        </p:spPr>
      </p:pic>
      <p:sp>
        <p:nvSpPr>
          <p:cNvPr id="972" name="Google Shape;972;p9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Layout with Sizing &amp; Spacing</a:t>
            </a:r>
            <a:endParaRPr>
              <a:latin typeface="Roboto Medium"/>
              <a:ea typeface="Roboto Medium"/>
              <a:cs typeface="Roboto Medium"/>
              <a:sym typeface="Roboto Medium"/>
            </a:endParaRPr>
          </a:p>
        </p:txBody>
      </p:sp>
      <p:sp>
        <p:nvSpPr>
          <p:cNvPr id="973" name="Google Shape;973;p9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Cautionary Tale</a:t>
            </a:r>
            <a:endParaRPr b="1" sz="1800">
              <a:solidFill>
                <a:srgbClr val="DFE0E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55"/>
          <p:cNvSpPr txBox="1"/>
          <p:nvPr/>
        </p:nvSpPr>
        <p:spPr>
          <a:xfrm>
            <a:off x="381000" y="962100"/>
            <a:ext cx="8229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pic>
        <p:nvPicPr>
          <p:cNvPr id="226" name="Google Shape;226;p55"/>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27" name="Google Shape;227;p55"/>
          <p:cNvSpPr txBox="1"/>
          <p:nvPr/>
        </p:nvSpPr>
        <p:spPr>
          <a:xfrm>
            <a:off x="457200" y="1506958"/>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Introduced JavaScript basics </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ES6 </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JSX</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Demoed simple React Native app</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00"/>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9" name="Google Shape;979;p100"/>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980" name="Google Shape;980;p100"/>
          <p:cNvSpPr txBox="1"/>
          <p:nvPr/>
        </p:nvSpPr>
        <p:spPr>
          <a:xfrm>
            <a:off x="381000" y="1863475"/>
            <a:ext cx="8343900" cy="198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Add margin? </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2400" u="sng">
                <a:solidFill>
                  <a:schemeClr val="hlink"/>
                </a:solidFill>
                <a:latin typeface="Roboto"/>
                <a:ea typeface="Roboto"/>
                <a:cs typeface="Roboto"/>
                <a:sym typeface="Roboto"/>
                <a:hlinkClick r:id="rId4"/>
              </a:rPr>
              <a:t>Demo</a:t>
            </a:r>
            <a:endParaRPr/>
          </a:p>
        </p:txBody>
      </p:sp>
      <p:pic>
        <p:nvPicPr>
          <p:cNvPr id="981" name="Google Shape;981;p100"/>
          <p:cNvPicPr preferRelativeResize="0"/>
          <p:nvPr/>
        </p:nvPicPr>
        <p:blipFill rotWithShape="1">
          <a:blip r:embed="rId5">
            <a:alphaModFix/>
          </a:blip>
          <a:srcRect b="0" l="99" r="89" t="0"/>
          <a:stretch/>
        </p:blipFill>
        <p:spPr>
          <a:xfrm>
            <a:off x="4725375" y="497713"/>
            <a:ext cx="2074025" cy="4148074"/>
          </a:xfrm>
          <a:prstGeom prst="rect">
            <a:avLst/>
          </a:prstGeom>
          <a:noFill/>
          <a:ln>
            <a:noFill/>
          </a:ln>
        </p:spPr>
      </p:pic>
      <p:sp>
        <p:nvSpPr>
          <p:cNvPr id="982" name="Google Shape;982;p100"/>
          <p:cNvSpPr txBox="1"/>
          <p:nvPr/>
        </p:nvSpPr>
        <p:spPr>
          <a:xfrm>
            <a:off x="1421400" y="2647950"/>
            <a:ext cx="31506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Kalam"/>
                <a:ea typeface="Kalam"/>
                <a:cs typeface="Kalam"/>
                <a:sym typeface="Kalam"/>
              </a:rPr>
              <a:t>too much work</a:t>
            </a:r>
            <a:endParaRPr sz="1800">
              <a:solidFill>
                <a:srgbClr val="FF0000"/>
              </a:solidFill>
              <a:latin typeface="Kalam"/>
              <a:ea typeface="Kalam"/>
              <a:cs typeface="Kalam"/>
              <a:sym typeface="Kalam"/>
            </a:endParaRPr>
          </a:p>
        </p:txBody>
      </p:sp>
      <p:sp>
        <p:nvSpPr>
          <p:cNvPr id="983" name="Google Shape;983;p10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Layout with Sizing &amp; Spacing</a:t>
            </a:r>
            <a:endParaRPr>
              <a:latin typeface="Roboto Medium"/>
              <a:ea typeface="Roboto Medium"/>
              <a:cs typeface="Roboto Medium"/>
              <a:sym typeface="Roboto Medium"/>
            </a:endParaRPr>
          </a:p>
        </p:txBody>
      </p:sp>
      <p:sp>
        <p:nvSpPr>
          <p:cNvPr id="984" name="Google Shape;984;p10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Cautionary Tale</a:t>
            </a:r>
            <a:endParaRPr b="1" sz="1800">
              <a:solidFill>
                <a:srgbClr val="DFE0E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990" name="Google Shape;990;p101"/>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992" name="Google Shape;992;p101"/>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It helps create responsive design</a:t>
            </a:r>
            <a:endParaRPr sz="2400">
              <a:solidFill>
                <a:schemeClr val="dk1"/>
              </a:solidFill>
              <a:latin typeface="Roboto"/>
              <a:ea typeface="Roboto"/>
              <a:cs typeface="Roboto"/>
              <a:sym typeface="Roboto"/>
            </a:endParaRPr>
          </a:p>
        </p:txBody>
      </p:sp>
      <p:sp>
        <p:nvSpPr>
          <p:cNvPr id="993" name="Google Shape;993;p101"/>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WHY</a:t>
            </a:r>
            <a:r>
              <a:rPr b="1" lang="en" sz="1200">
                <a:solidFill>
                  <a:schemeClr val="dk2"/>
                </a:solidFill>
                <a:latin typeface="Roboto"/>
                <a:ea typeface="Roboto"/>
                <a:cs typeface="Roboto"/>
                <a:sym typeface="Roboto"/>
              </a:rPr>
              <a:t> FLEXBOXES?</a:t>
            </a:r>
            <a:endParaRPr>
              <a:latin typeface="Roboto"/>
              <a:ea typeface="Roboto"/>
              <a:cs typeface="Roboto"/>
              <a:sym typeface="Roboto"/>
            </a:endParaRPr>
          </a:p>
        </p:txBody>
      </p:sp>
      <p:pic>
        <p:nvPicPr>
          <p:cNvPr id="994" name="Google Shape;994;p101"/>
          <p:cNvPicPr preferRelativeResize="0"/>
          <p:nvPr/>
        </p:nvPicPr>
        <p:blipFill>
          <a:blip r:embed="rId3">
            <a:alphaModFix/>
          </a:blip>
          <a:stretch>
            <a:fillRect/>
          </a:stretch>
        </p:blipFill>
        <p:spPr>
          <a:xfrm>
            <a:off x="3622250" y="545263"/>
            <a:ext cx="1735074" cy="3086099"/>
          </a:xfrm>
          <a:prstGeom prst="rect">
            <a:avLst/>
          </a:prstGeom>
          <a:noFill/>
          <a:ln cap="flat" cmpd="sng" w="28575">
            <a:solidFill>
              <a:srgbClr val="FFFFFF"/>
            </a:solidFill>
            <a:prstDash val="solid"/>
            <a:round/>
            <a:headEnd len="sm" w="sm" type="none"/>
            <a:tailEnd len="sm" w="sm" type="none"/>
          </a:ln>
        </p:spPr>
      </p:pic>
      <p:pic>
        <p:nvPicPr>
          <p:cNvPr id="995" name="Google Shape;995;p101"/>
          <p:cNvPicPr preferRelativeResize="0"/>
          <p:nvPr/>
        </p:nvPicPr>
        <p:blipFill>
          <a:blip r:embed="rId4">
            <a:alphaModFix/>
          </a:blip>
          <a:stretch>
            <a:fillRect/>
          </a:stretch>
        </p:blipFill>
        <p:spPr>
          <a:xfrm>
            <a:off x="4455759" y="943710"/>
            <a:ext cx="2736575" cy="3654550"/>
          </a:xfrm>
          <a:prstGeom prst="rect">
            <a:avLst/>
          </a:prstGeom>
          <a:noFill/>
          <a:ln cap="flat" cmpd="sng" w="28575">
            <a:solidFill>
              <a:srgbClr val="FFFFFF"/>
            </a:solidFill>
            <a:prstDash val="solid"/>
            <a:round/>
            <a:headEnd len="sm" w="sm" type="none"/>
            <a:tailEnd len="sm" w="sm" type="none"/>
          </a:ln>
        </p:spPr>
      </p:pic>
      <p:sp>
        <p:nvSpPr>
          <p:cNvPr id="996" name="Google Shape;996;p101"/>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5"/>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6"/>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7"/>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02" name="Google Shape;1002;p102"/>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004" name="Google Shape;1004;p102"/>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It helps create responsive design</a:t>
            </a:r>
            <a:endParaRPr sz="2400">
              <a:solidFill>
                <a:schemeClr val="dk1"/>
              </a:solidFill>
              <a:latin typeface="Roboto"/>
              <a:ea typeface="Roboto"/>
              <a:cs typeface="Roboto"/>
              <a:sym typeface="Roboto"/>
            </a:endParaRPr>
          </a:p>
        </p:txBody>
      </p:sp>
      <p:sp>
        <p:nvSpPr>
          <p:cNvPr id="1005" name="Google Shape;1005;p102"/>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5"/>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sp>
        <p:nvSpPr>
          <p:cNvPr id="1006" name="Google Shape;1006;p102"/>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WHY FLEXBOXES?</a:t>
            </a:r>
            <a:endParaRPr>
              <a:latin typeface="Roboto"/>
              <a:ea typeface="Roboto"/>
              <a:cs typeface="Roboto"/>
              <a:sym typeface="Roboto"/>
            </a:endParaRPr>
          </a:p>
        </p:txBody>
      </p:sp>
      <p:sp>
        <p:nvSpPr>
          <p:cNvPr id="1007" name="Google Shape;1007;p102"/>
          <p:cNvSpPr txBox="1"/>
          <p:nvPr/>
        </p:nvSpPr>
        <p:spPr>
          <a:xfrm>
            <a:off x="4419600" y="2134475"/>
            <a:ext cx="21567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Deciding </a:t>
            </a:r>
            <a:r>
              <a:rPr b="1" lang="en" sz="2400">
                <a:solidFill>
                  <a:schemeClr val="accent1"/>
                </a:solidFill>
                <a:latin typeface="Roboto"/>
                <a:ea typeface="Roboto"/>
                <a:cs typeface="Roboto"/>
                <a:sym typeface="Roboto"/>
              </a:rPr>
              <a:t>spacing</a:t>
            </a:r>
            <a:r>
              <a:rPr lang="en" sz="2400">
                <a:solidFill>
                  <a:schemeClr val="dk1"/>
                </a:solidFill>
                <a:latin typeface="Roboto"/>
                <a:ea typeface="Roboto"/>
                <a:cs typeface="Roboto"/>
                <a:sym typeface="Roboto"/>
              </a:rPr>
              <a:t> of components</a:t>
            </a:r>
            <a:endParaRPr sz="2400">
              <a:solidFill>
                <a:schemeClr val="dk1"/>
              </a:solidFill>
              <a:latin typeface="Roboto"/>
              <a:ea typeface="Roboto"/>
              <a:cs typeface="Roboto"/>
              <a:sym typeface="Roboto"/>
            </a:endParaRPr>
          </a:p>
        </p:txBody>
      </p:sp>
      <p:sp>
        <p:nvSpPr>
          <p:cNvPr id="1008" name="Google Shape;1008;p102"/>
          <p:cNvSpPr txBox="1"/>
          <p:nvPr/>
        </p:nvSpPr>
        <p:spPr>
          <a:xfrm>
            <a:off x="44196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WHEN TO USE IT</a:t>
            </a:r>
            <a:endParaRPr>
              <a:latin typeface="Roboto"/>
              <a:ea typeface="Roboto"/>
              <a:cs typeface="Roboto"/>
              <a:sym typeface="Roboto"/>
            </a:endParaRPr>
          </a:p>
        </p:txBody>
      </p:sp>
      <p:pic>
        <p:nvPicPr>
          <p:cNvPr id="1009" name="Google Shape;1009;p102"/>
          <p:cNvPicPr preferRelativeResize="0"/>
          <p:nvPr/>
        </p:nvPicPr>
        <p:blipFill>
          <a:blip r:embed="rId6">
            <a:alphaModFix/>
          </a:blip>
          <a:stretch>
            <a:fillRect/>
          </a:stretch>
        </p:blipFill>
        <p:spPr>
          <a:xfrm>
            <a:off x="6728575" y="1302875"/>
            <a:ext cx="1735074" cy="3086099"/>
          </a:xfrm>
          <a:prstGeom prst="rect">
            <a:avLst/>
          </a:prstGeom>
          <a:noFill/>
          <a:ln cap="flat" cmpd="sng" w="28575">
            <a:solidFill>
              <a:srgbClr val="FFFFFF"/>
            </a:solidFill>
            <a:prstDash val="solid"/>
            <a:round/>
            <a:headEnd len="sm" w="sm" type="none"/>
            <a:tailEnd len="sm" w="sm" type="none"/>
          </a:ln>
        </p:spPr>
      </p:pic>
      <p:sp>
        <p:nvSpPr>
          <p:cNvPr id="1010" name="Google Shape;1010;p102"/>
          <p:cNvSpPr/>
          <p:nvPr/>
        </p:nvSpPr>
        <p:spPr>
          <a:xfrm>
            <a:off x="6751600" y="1406037"/>
            <a:ext cx="1689000" cy="202500"/>
          </a:xfrm>
          <a:prstGeom prst="rect">
            <a:avLst/>
          </a:prstGeom>
          <a:solidFill>
            <a:srgbClr val="FF0000">
              <a:alpha val="273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2"/>
          <p:cNvSpPr/>
          <p:nvPr/>
        </p:nvSpPr>
        <p:spPr>
          <a:xfrm>
            <a:off x="6751625" y="1825775"/>
            <a:ext cx="1689000" cy="1950900"/>
          </a:xfrm>
          <a:prstGeom prst="rect">
            <a:avLst/>
          </a:prstGeom>
          <a:solidFill>
            <a:srgbClr val="FF0000">
              <a:alpha val="273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2"/>
          <p:cNvSpPr/>
          <p:nvPr/>
        </p:nvSpPr>
        <p:spPr>
          <a:xfrm>
            <a:off x="6751625" y="4033466"/>
            <a:ext cx="1689000" cy="308700"/>
          </a:xfrm>
          <a:prstGeom prst="rect">
            <a:avLst/>
          </a:prstGeom>
          <a:solidFill>
            <a:srgbClr val="FF0000">
              <a:alpha val="273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3" name="Google Shape;1013;p102"/>
          <p:cNvCxnSpPr>
            <a:stCxn id="1010" idx="2"/>
            <a:endCxn id="1011" idx="0"/>
          </p:cNvCxnSpPr>
          <p:nvPr/>
        </p:nvCxnSpPr>
        <p:spPr>
          <a:xfrm>
            <a:off x="7596100" y="1608537"/>
            <a:ext cx="0" cy="217200"/>
          </a:xfrm>
          <a:prstGeom prst="straightConnector1">
            <a:avLst/>
          </a:prstGeom>
          <a:noFill/>
          <a:ln cap="flat" cmpd="sng" w="9525">
            <a:solidFill>
              <a:srgbClr val="FF0000"/>
            </a:solidFill>
            <a:prstDash val="solid"/>
            <a:round/>
            <a:headEnd len="med" w="med" type="stealth"/>
            <a:tailEnd len="med" w="med" type="triangle"/>
          </a:ln>
        </p:spPr>
      </p:cxnSp>
      <p:cxnSp>
        <p:nvCxnSpPr>
          <p:cNvPr id="1014" name="Google Shape;1014;p102"/>
          <p:cNvCxnSpPr>
            <a:stCxn id="1011" idx="2"/>
            <a:endCxn id="1012" idx="0"/>
          </p:cNvCxnSpPr>
          <p:nvPr/>
        </p:nvCxnSpPr>
        <p:spPr>
          <a:xfrm>
            <a:off x="7596125" y="3776675"/>
            <a:ext cx="0" cy="256800"/>
          </a:xfrm>
          <a:prstGeom prst="straightConnector1">
            <a:avLst/>
          </a:prstGeom>
          <a:noFill/>
          <a:ln cap="flat" cmpd="sng" w="9525">
            <a:solidFill>
              <a:srgbClr val="FF0000"/>
            </a:solidFill>
            <a:prstDash val="solid"/>
            <a:round/>
            <a:headEnd len="med" w="med" type="triangl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0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20" name="Google Shape;1020;p103"/>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022" name="Google Shape;1022;p103"/>
          <p:cNvSpPr txBox="1"/>
          <p:nvPr/>
        </p:nvSpPr>
        <p:spPr>
          <a:xfrm>
            <a:off x="457200" y="2134475"/>
            <a:ext cx="33288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Sizing components</a:t>
            </a:r>
            <a:endParaRPr sz="24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i="1" lang="en" sz="1800">
                <a:solidFill>
                  <a:schemeClr val="dk1"/>
                </a:solidFill>
                <a:latin typeface="Roboto"/>
                <a:ea typeface="Roboto"/>
                <a:cs typeface="Roboto"/>
                <a:sym typeface="Roboto"/>
              </a:rPr>
              <a:t>That’s what relative sizing is for</a:t>
            </a:r>
            <a:endParaRPr i="1" sz="1800">
              <a:solidFill>
                <a:schemeClr val="dk1"/>
              </a:solidFill>
              <a:latin typeface="Roboto"/>
              <a:ea typeface="Roboto"/>
              <a:cs typeface="Roboto"/>
              <a:sym typeface="Roboto"/>
            </a:endParaRPr>
          </a:p>
        </p:txBody>
      </p:sp>
      <p:sp>
        <p:nvSpPr>
          <p:cNvPr id="1023" name="Google Shape;1023;p103"/>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WHEN NOT TO USE FLEXBOX</a:t>
            </a:r>
            <a:endParaRPr>
              <a:latin typeface="Roboto"/>
              <a:ea typeface="Roboto"/>
              <a:cs typeface="Roboto"/>
              <a:sym typeface="Roboto"/>
            </a:endParaRPr>
          </a:p>
        </p:txBody>
      </p:sp>
      <p:pic>
        <p:nvPicPr>
          <p:cNvPr id="1024" name="Google Shape;1024;p103"/>
          <p:cNvPicPr preferRelativeResize="0"/>
          <p:nvPr/>
        </p:nvPicPr>
        <p:blipFill>
          <a:blip r:embed="rId3">
            <a:alphaModFix/>
          </a:blip>
          <a:stretch>
            <a:fillRect/>
          </a:stretch>
        </p:blipFill>
        <p:spPr>
          <a:xfrm>
            <a:off x="4174075" y="2490700"/>
            <a:ext cx="1088775" cy="1936551"/>
          </a:xfrm>
          <a:prstGeom prst="rect">
            <a:avLst/>
          </a:prstGeom>
          <a:noFill/>
          <a:ln cap="flat" cmpd="sng" w="28575">
            <a:solidFill>
              <a:srgbClr val="FFFFFF"/>
            </a:solidFill>
            <a:prstDash val="solid"/>
            <a:round/>
            <a:headEnd len="sm" w="sm" type="none"/>
            <a:tailEnd len="sm" w="sm" type="none"/>
          </a:ln>
        </p:spPr>
      </p:pic>
      <p:pic>
        <p:nvPicPr>
          <p:cNvPr id="1025" name="Google Shape;1025;p103"/>
          <p:cNvPicPr preferRelativeResize="0"/>
          <p:nvPr/>
        </p:nvPicPr>
        <p:blipFill rotWithShape="1">
          <a:blip r:embed="rId3">
            <a:alphaModFix/>
          </a:blip>
          <a:srcRect b="18393" l="0" r="0" t="15704"/>
          <a:stretch/>
        </p:blipFill>
        <p:spPr>
          <a:xfrm>
            <a:off x="5875575" y="1451025"/>
            <a:ext cx="2445321" cy="2866362"/>
          </a:xfrm>
          <a:prstGeom prst="rect">
            <a:avLst/>
          </a:prstGeom>
          <a:noFill/>
          <a:ln cap="flat" cmpd="sng" w="28575">
            <a:solidFill>
              <a:srgbClr val="FFFFFF"/>
            </a:solidFill>
            <a:prstDash val="solid"/>
            <a:round/>
            <a:headEnd len="sm" w="sm" type="none"/>
            <a:tailEnd len="sm" w="sm" type="none"/>
          </a:ln>
        </p:spPr>
      </p:pic>
      <p:sp>
        <p:nvSpPr>
          <p:cNvPr id="1026" name="Google Shape;1026;p103"/>
          <p:cNvSpPr/>
          <p:nvPr/>
        </p:nvSpPr>
        <p:spPr>
          <a:xfrm>
            <a:off x="4209004" y="2846873"/>
            <a:ext cx="1015500" cy="1224000"/>
          </a:xfrm>
          <a:prstGeom prst="rect">
            <a:avLst/>
          </a:prstGeom>
          <a:solidFill>
            <a:srgbClr val="FF0000">
              <a:alpha val="2737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103"/>
          <p:cNvCxnSpPr>
            <a:stCxn id="1026" idx="3"/>
            <a:endCxn id="1025" idx="1"/>
          </p:cNvCxnSpPr>
          <p:nvPr/>
        </p:nvCxnSpPr>
        <p:spPr>
          <a:xfrm flipH="1" rot="10800000">
            <a:off x="5224504" y="2884073"/>
            <a:ext cx="651000" cy="574800"/>
          </a:xfrm>
          <a:prstGeom prst="curvedConnector3">
            <a:avLst>
              <a:gd fmla="val 50005" name="adj1"/>
            </a:avLst>
          </a:prstGeom>
          <a:noFill/>
          <a:ln cap="flat" cmpd="sng" w="28575">
            <a:solidFill>
              <a:srgbClr val="FF0000"/>
            </a:solidFill>
            <a:prstDash val="solid"/>
            <a:round/>
            <a:headEnd len="med" w="med" type="none"/>
            <a:tailEnd len="med" w="med" type="triangle"/>
          </a:ln>
        </p:spPr>
      </p:cxnSp>
      <p:sp>
        <p:nvSpPr>
          <p:cNvPr id="1028" name="Google Shape;1028;p103"/>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4"/>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34" name="Google Shape;1034;p104"/>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4"/>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a:t>
            </a:r>
            <a:endParaRPr b="1" sz="1800">
              <a:solidFill>
                <a:srgbClr val="DFE0E2"/>
              </a:solidFill>
            </a:endParaRPr>
          </a:p>
          <a:p>
            <a:pPr indent="0" lvl="0" marL="0" rtl="0" algn="r">
              <a:spcBef>
                <a:spcPts val="0"/>
              </a:spcBef>
              <a:spcAft>
                <a:spcPts val="0"/>
              </a:spcAft>
              <a:buNone/>
            </a:pPr>
            <a:r>
              <a:rPr b="1" lang="en" sz="1800">
                <a:solidFill>
                  <a:srgbClr val="DFE0E2"/>
                </a:solidFill>
              </a:rPr>
              <a:t> Layout Control </a:t>
            </a:r>
            <a:endParaRPr b="1" sz="1800">
              <a:solidFill>
                <a:srgbClr val="DFE0E2"/>
              </a:solidFill>
            </a:endParaRPr>
          </a:p>
        </p:txBody>
      </p:sp>
      <p:sp>
        <p:nvSpPr>
          <p:cNvPr id="1036" name="Google Shape;1036;p104"/>
          <p:cNvSpPr txBox="1"/>
          <p:nvPr/>
        </p:nvSpPr>
        <p:spPr>
          <a:xfrm>
            <a:off x="457200" y="2134475"/>
            <a:ext cx="3256200" cy="142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Build three rows</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pic>
        <p:nvPicPr>
          <p:cNvPr id="1037" name="Google Shape;1037;p104"/>
          <p:cNvPicPr preferRelativeResize="0"/>
          <p:nvPr/>
        </p:nvPicPr>
        <p:blipFill>
          <a:blip r:embed="rId4">
            <a:alphaModFix/>
          </a:blip>
          <a:stretch>
            <a:fillRect/>
          </a:stretch>
        </p:blipFill>
        <p:spPr>
          <a:xfrm>
            <a:off x="4725375" y="497713"/>
            <a:ext cx="2074025" cy="4148074"/>
          </a:xfrm>
          <a:prstGeom prst="rect">
            <a:avLst/>
          </a:prstGeom>
          <a:noFill/>
          <a:ln>
            <a:noFill/>
          </a:ln>
        </p:spPr>
      </p:pic>
      <p:sp>
        <p:nvSpPr>
          <p:cNvPr id="1038" name="Google Shape;1038;p104"/>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5"/>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6"/>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7"/>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05"/>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44" name="Google Shape;1044;p105"/>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05"/>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a:t>
            </a:r>
            <a:endParaRPr b="1" sz="1800">
              <a:solidFill>
                <a:srgbClr val="DFE0E2"/>
              </a:solidFill>
            </a:endParaRPr>
          </a:p>
          <a:p>
            <a:pPr indent="0" lvl="0" marL="0" rtl="0" algn="r">
              <a:spcBef>
                <a:spcPts val="0"/>
              </a:spcBef>
              <a:spcAft>
                <a:spcPts val="0"/>
              </a:spcAft>
              <a:buNone/>
            </a:pPr>
            <a:r>
              <a:rPr b="1" lang="en" sz="1800">
                <a:solidFill>
                  <a:srgbClr val="DFE0E2"/>
                </a:solidFill>
              </a:rPr>
              <a:t> Layout Control </a:t>
            </a:r>
            <a:endParaRPr b="1" sz="1800">
              <a:solidFill>
                <a:srgbClr val="DFE0E2"/>
              </a:solidFill>
            </a:endParaRPr>
          </a:p>
        </p:txBody>
      </p:sp>
      <p:sp>
        <p:nvSpPr>
          <p:cNvPr id="1046" name="Google Shape;1046;p105"/>
          <p:cNvSpPr txBox="1"/>
          <p:nvPr/>
        </p:nvSpPr>
        <p:spPr>
          <a:xfrm>
            <a:off x="457200" y="2134475"/>
            <a:ext cx="3256200" cy="142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DDDDDD"/>
                </a:solidFill>
                <a:latin typeface="Roboto"/>
                <a:ea typeface="Roboto"/>
                <a:cs typeface="Roboto"/>
                <a:sym typeface="Roboto"/>
              </a:rPr>
              <a:t>Build three rows</a:t>
            </a:r>
            <a:endParaRPr sz="2400">
              <a:solidFill>
                <a:srgbClr val="DDDDDD"/>
              </a:solidFill>
              <a:latin typeface="Roboto"/>
              <a:ea typeface="Roboto"/>
              <a:cs typeface="Roboto"/>
              <a:sym typeface="Roboto"/>
            </a:endParaRPr>
          </a:p>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Add margin</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sp>
        <p:nvSpPr>
          <p:cNvPr id="1047" name="Google Shape;1047;p105"/>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pic>
        <p:nvPicPr>
          <p:cNvPr id="1048" name="Google Shape;1048;p105"/>
          <p:cNvPicPr preferRelativeResize="0"/>
          <p:nvPr/>
        </p:nvPicPr>
        <p:blipFill rotWithShape="1">
          <a:blip r:embed="rId7">
            <a:alphaModFix/>
          </a:blip>
          <a:srcRect b="49" l="0" r="0" t="49"/>
          <a:stretch/>
        </p:blipFill>
        <p:spPr>
          <a:xfrm>
            <a:off x="4725375" y="497713"/>
            <a:ext cx="2074025" cy="41480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06"/>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54" name="Google Shape;1054;p106"/>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06"/>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a:t>
            </a:r>
            <a:endParaRPr b="1" sz="1800">
              <a:solidFill>
                <a:srgbClr val="DFE0E2"/>
              </a:solidFill>
            </a:endParaRPr>
          </a:p>
          <a:p>
            <a:pPr indent="0" lvl="0" marL="0" rtl="0" algn="r">
              <a:spcBef>
                <a:spcPts val="0"/>
              </a:spcBef>
              <a:spcAft>
                <a:spcPts val="0"/>
              </a:spcAft>
              <a:buNone/>
            </a:pPr>
            <a:r>
              <a:rPr b="1" lang="en" sz="1800">
                <a:solidFill>
                  <a:srgbClr val="DFE0E2"/>
                </a:solidFill>
              </a:rPr>
              <a:t> Layout Control </a:t>
            </a:r>
            <a:endParaRPr b="1" sz="1800">
              <a:solidFill>
                <a:srgbClr val="DFE0E2"/>
              </a:solidFill>
            </a:endParaRPr>
          </a:p>
        </p:txBody>
      </p:sp>
      <p:sp>
        <p:nvSpPr>
          <p:cNvPr id="1056" name="Google Shape;1056;p106"/>
          <p:cNvSpPr txBox="1"/>
          <p:nvPr/>
        </p:nvSpPr>
        <p:spPr>
          <a:xfrm>
            <a:off x="457200" y="2134475"/>
            <a:ext cx="3256200" cy="142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View can have different flexbox sizes.</a:t>
            </a:r>
            <a:endParaRPr sz="24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rPr lang="en" sz="2400" u="sng">
                <a:solidFill>
                  <a:schemeClr val="hlink"/>
                </a:solidFill>
                <a:latin typeface="Roboto"/>
                <a:ea typeface="Roboto"/>
                <a:cs typeface="Roboto"/>
                <a:sym typeface="Roboto"/>
                <a:hlinkClick r:id="rId3"/>
              </a:rPr>
              <a:t>Demo</a:t>
            </a:r>
            <a:endParaRPr sz="2400">
              <a:solidFill>
                <a:schemeClr val="dk1"/>
              </a:solidFill>
              <a:latin typeface="Roboto"/>
              <a:ea typeface="Roboto"/>
              <a:cs typeface="Roboto"/>
              <a:sym typeface="Roboto"/>
            </a:endParaRPr>
          </a:p>
        </p:txBody>
      </p:sp>
      <p:sp>
        <p:nvSpPr>
          <p:cNvPr id="1057" name="Google Shape;1057;p106"/>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pic>
        <p:nvPicPr>
          <p:cNvPr id="1058" name="Google Shape;1058;p106"/>
          <p:cNvPicPr preferRelativeResize="0"/>
          <p:nvPr/>
        </p:nvPicPr>
        <p:blipFill rotWithShape="1">
          <a:blip r:embed="rId7">
            <a:alphaModFix/>
          </a:blip>
          <a:srcRect b="0" l="99" r="89" t="0"/>
          <a:stretch/>
        </p:blipFill>
        <p:spPr>
          <a:xfrm>
            <a:off x="4725375" y="497713"/>
            <a:ext cx="2074025" cy="41480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0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64" name="Google Shape;1064;p107"/>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a:t>
            </a:r>
            <a:endParaRPr b="1" sz="1800">
              <a:solidFill>
                <a:srgbClr val="DFE0E2"/>
              </a:solidFill>
            </a:endParaRPr>
          </a:p>
          <a:p>
            <a:pPr indent="0" lvl="0" marL="0" rtl="0" algn="r">
              <a:spcBef>
                <a:spcPts val="0"/>
              </a:spcBef>
              <a:spcAft>
                <a:spcPts val="0"/>
              </a:spcAft>
              <a:buNone/>
            </a:pPr>
            <a:r>
              <a:rPr b="1" lang="en" sz="1800">
                <a:solidFill>
                  <a:srgbClr val="DFE0E2"/>
                </a:solidFill>
              </a:rPr>
              <a:t> Layout Control </a:t>
            </a:r>
            <a:endParaRPr b="1" sz="1800">
              <a:solidFill>
                <a:srgbClr val="DFE0E2"/>
              </a:solidFill>
            </a:endParaRPr>
          </a:p>
        </p:txBody>
      </p:sp>
      <p:sp>
        <p:nvSpPr>
          <p:cNvPr id="1066" name="Google Shape;1066;p107"/>
          <p:cNvSpPr txBox="1"/>
          <p:nvPr/>
        </p:nvSpPr>
        <p:spPr>
          <a:xfrm>
            <a:off x="457200" y="2134475"/>
            <a:ext cx="3256200" cy="142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DDDDDD"/>
                </a:solidFill>
                <a:latin typeface="Roboto"/>
                <a:ea typeface="Roboto"/>
                <a:cs typeface="Roboto"/>
                <a:sym typeface="Roboto"/>
              </a:rPr>
              <a:t>View can have different flexbox sizes.</a:t>
            </a:r>
            <a:endParaRPr sz="2400">
              <a:solidFill>
                <a:srgbClr val="DDDDDD"/>
              </a:solidFill>
              <a:latin typeface="Roboto"/>
              <a:ea typeface="Roboto"/>
              <a:cs typeface="Roboto"/>
              <a:sym typeface="Roboto"/>
            </a:endParaRPr>
          </a:p>
          <a:p>
            <a:pPr indent="0" lvl="0" marL="0" rtl="0" algn="l">
              <a:lnSpc>
                <a:spcPct val="115000"/>
              </a:lnSpc>
              <a:spcBef>
                <a:spcPts val="1000"/>
              </a:spcBef>
              <a:spcAft>
                <a:spcPts val="0"/>
              </a:spcAft>
              <a:buNone/>
            </a:pPr>
            <a:r>
              <a:rPr lang="en" sz="2400" u="sng">
                <a:solidFill>
                  <a:srgbClr val="DDDDDD"/>
                </a:solidFill>
                <a:latin typeface="Roboto"/>
                <a:ea typeface="Roboto"/>
                <a:cs typeface="Roboto"/>
                <a:sym typeface="Roboto"/>
                <a:hlinkClick r:id="rId3"/>
              </a:rPr>
              <a:t>Demo</a:t>
            </a:r>
            <a:endParaRPr sz="2400">
              <a:solidFill>
                <a:srgbClr val="DDDDDD"/>
              </a:solidFill>
              <a:latin typeface="Roboto"/>
              <a:ea typeface="Roboto"/>
              <a:cs typeface="Roboto"/>
              <a:sym typeface="Roboto"/>
            </a:endParaRPr>
          </a:p>
        </p:txBody>
      </p:sp>
      <p:sp>
        <p:nvSpPr>
          <p:cNvPr id="1067" name="Google Shape;1067;p107"/>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pic>
        <p:nvPicPr>
          <p:cNvPr id="1068" name="Google Shape;1068;p107"/>
          <p:cNvPicPr preferRelativeResize="0"/>
          <p:nvPr/>
        </p:nvPicPr>
        <p:blipFill rotWithShape="1">
          <a:blip r:embed="rId7">
            <a:alphaModFix/>
          </a:blip>
          <a:srcRect b="0" l="99" r="89" t="0"/>
          <a:stretch/>
        </p:blipFill>
        <p:spPr>
          <a:xfrm>
            <a:off x="4725375" y="497713"/>
            <a:ext cx="2074025" cy="4148074"/>
          </a:xfrm>
          <a:prstGeom prst="rect">
            <a:avLst/>
          </a:prstGeom>
          <a:noFill/>
          <a:ln>
            <a:noFill/>
          </a:ln>
        </p:spPr>
      </p:pic>
      <p:sp>
        <p:nvSpPr>
          <p:cNvPr id="1069" name="Google Shape;1069;p107"/>
          <p:cNvSpPr txBox="1"/>
          <p:nvPr/>
        </p:nvSpPr>
        <p:spPr>
          <a:xfrm>
            <a:off x="7012600" y="2456400"/>
            <a:ext cx="1969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Kalam"/>
                <a:ea typeface="Kalam"/>
                <a:cs typeface="Kalam"/>
                <a:sym typeface="Kalam"/>
              </a:rPr>
              <a:t>Larger flex sizes take up more space</a:t>
            </a:r>
            <a:endParaRPr sz="2400">
              <a:latin typeface="Kalam"/>
              <a:ea typeface="Kalam"/>
              <a:cs typeface="Kalam"/>
              <a:sym typeface="Kalam"/>
            </a:endParaRPr>
          </a:p>
        </p:txBody>
      </p:sp>
      <p:sp>
        <p:nvSpPr>
          <p:cNvPr id="1070" name="Google Shape;1070;p107"/>
          <p:cNvSpPr txBox="1"/>
          <p:nvPr/>
        </p:nvSpPr>
        <p:spPr>
          <a:xfrm>
            <a:off x="3072900" y="1293850"/>
            <a:ext cx="1499100" cy="572700"/>
          </a:xfrm>
          <a:prstGeom prst="rect">
            <a:avLst/>
          </a:prstGeom>
          <a:solidFill>
            <a:srgbClr val="FFFFFF">
              <a:alpha val="63129"/>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f</a:t>
            </a:r>
            <a:r>
              <a:rPr b="1" lang="en" sz="1800">
                <a:latin typeface="Roboto Mono"/>
                <a:ea typeface="Roboto Mono"/>
                <a:cs typeface="Roboto Mono"/>
                <a:sym typeface="Roboto Mono"/>
              </a:rPr>
              <a:t>lex: 1</a:t>
            </a:r>
            <a:endParaRPr b="1" sz="1800">
              <a:latin typeface="Roboto Mono"/>
              <a:ea typeface="Roboto Mono"/>
              <a:cs typeface="Roboto Mono"/>
              <a:sym typeface="Roboto Mono"/>
            </a:endParaRPr>
          </a:p>
        </p:txBody>
      </p:sp>
      <p:cxnSp>
        <p:nvCxnSpPr>
          <p:cNvPr id="1071" name="Google Shape;1071;p107"/>
          <p:cNvCxnSpPr>
            <a:stCxn id="1070" idx="3"/>
          </p:cNvCxnSpPr>
          <p:nvPr/>
        </p:nvCxnSpPr>
        <p:spPr>
          <a:xfrm flipH="1" rot="10800000">
            <a:off x="4572000" y="1282600"/>
            <a:ext cx="789900" cy="2976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1072" name="Google Shape;1072;p107"/>
          <p:cNvSpPr txBox="1"/>
          <p:nvPr/>
        </p:nvSpPr>
        <p:spPr>
          <a:xfrm>
            <a:off x="2788700" y="2223900"/>
            <a:ext cx="1499100" cy="572700"/>
          </a:xfrm>
          <a:prstGeom prst="rect">
            <a:avLst/>
          </a:prstGeom>
          <a:solidFill>
            <a:srgbClr val="FFFFFF">
              <a:alpha val="63129"/>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flex: 2</a:t>
            </a:r>
            <a:endParaRPr b="1" sz="1800">
              <a:latin typeface="Roboto Mono"/>
              <a:ea typeface="Roboto Mono"/>
              <a:cs typeface="Roboto Mono"/>
              <a:sym typeface="Roboto Mono"/>
            </a:endParaRPr>
          </a:p>
        </p:txBody>
      </p:sp>
      <p:cxnSp>
        <p:nvCxnSpPr>
          <p:cNvPr id="1073" name="Google Shape;1073;p107"/>
          <p:cNvCxnSpPr>
            <a:stCxn id="1072" idx="3"/>
          </p:cNvCxnSpPr>
          <p:nvPr/>
        </p:nvCxnSpPr>
        <p:spPr>
          <a:xfrm flipH="1" rot="10800000">
            <a:off x="4287800" y="2114850"/>
            <a:ext cx="1074000" cy="3954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1074" name="Google Shape;1074;p107"/>
          <p:cNvSpPr txBox="1"/>
          <p:nvPr/>
        </p:nvSpPr>
        <p:spPr>
          <a:xfrm>
            <a:off x="3072900" y="3153950"/>
            <a:ext cx="1499100" cy="572700"/>
          </a:xfrm>
          <a:prstGeom prst="rect">
            <a:avLst/>
          </a:prstGeom>
          <a:solidFill>
            <a:srgbClr val="FFFFFF">
              <a:alpha val="63129"/>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flex: 3</a:t>
            </a:r>
            <a:endParaRPr b="1" sz="1800">
              <a:latin typeface="Roboto Mono"/>
              <a:ea typeface="Roboto Mono"/>
              <a:cs typeface="Roboto Mono"/>
              <a:sym typeface="Roboto Mono"/>
            </a:endParaRPr>
          </a:p>
        </p:txBody>
      </p:sp>
      <p:cxnSp>
        <p:nvCxnSpPr>
          <p:cNvPr id="1075" name="Google Shape;1075;p107"/>
          <p:cNvCxnSpPr>
            <a:stCxn id="1074" idx="3"/>
          </p:cNvCxnSpPr>
          <p:nvPr/>
        </p:nvCxnSpPr>
        <p:spPr>
          <a:xfrm flipH="1" rot="10800000">
            <a:off x="4572000" y="3044900"/>
            <a:ext cx="1074000" cy="3954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0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Flexboxes </a:t>
            </a:r>
            <a:r>
              <a:rPr lang="en"/>
              <a:t>💪</a:t>
            </a:r>
            <a:endParaRPr>
              <a:latin typeface="Roboto Medium"/>
              <a:ea typeface="Roboto Medium"/>
              <a:cs typeface="Roboto Medium"/>
              <a:sym typeface="Roboto Medium"/>
            </a:endParaRPr>
          </a:p>
        </p:txBody>
      </p:sp>
      <p:sp>
        <p:nvSpPr>
          <p:cNvPr id="1081" name="Google Shape;1081;p108"/>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083" name="Google Shape;1083;p108"/>
          <p:cNvSpPr txBox="1"/>
          <p:nvPr/>
        </p:nvSpPr>
        <p:spPr>
          <a:xfrm>
            <a:off x="381000" y="1298375"/>
            <a:ext cx="83058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STYLE PROPERTIES</a:t>
            </a:r>
            <a:endParaRPr>
              <a:latin typeface="Roboto"/>
              <a:ea typeface="Roboto"/>
              <a:cs typeface="Roboto"/>
              <a:sym typeface="Roboto"/>
            </a:endParaRPr>
          </a:p>
        </p:txBody>
      </p:sp>
      <p:graphicFrame>
        <p:nvGraphicFramePr>
          <p:cNvPr id="1084" name="Google Shape;1084;p108"/>
          <p:cNvGraphicFramePr/>
          <p:nvPr/>
        </p:nvGraphicFramePr>
        <p:xfrm>
          <a:off x="457200" y="1913213"/>
          <a:ext cx="3000000" cy="3000000"/>
        </p:xfrm>
        <a:graphic>
          <a:graphicData uri="http://schemas.openxmlformats.org/drawingml/2006/table">
            <a:tbl>
              <a:tblPr>
                <a:noFill/>
                <a:tableStyleId>{EC437F30-1301-4CF9-AC1F-2348002C56C8}</a:tableStyleId>
              </a:tblPr>
              <a:tblGrid>
                <a:gridCol w="2106350"/>
                <a:gridCol w="2225075"/>
                <a:gridCol w="3898175"/>
              </a:tblGrid>
              <a:tr h="193975">
                <a:tc>
                  <a:txBody>
                    <a:bodyPr/>
                    <a:lstStyle/>
                    <a:p>
                      <a:pPr indent="0" lvl="0" marL="0" rtl="0" algn="l">
                        <a:lnSpc>
                          <a:spcPct val="142857"/>
                        </a:lnSpc>
                        <a:spcBef>
                          <a:spcPts val="0"/>
                        </a:spcBef>
                        <a:spcAft>
                          <a:spcPts val="0"/>
                        </a:spcAft>
                        <a:buNone/>
                      </a:pPr>
                      <a:r>
                        <a:rPr b="1" lang="en" sz="1200">
                          <a:solidFill>
                            <a:srgbClr val="F0F3F3"/>
                          </a:solidFill>
                          <a:latin typeface="Roboto"/>
                          <a:ea typeface="Roboto"/>
                          <a:cs typeface="Roboto"/>
                          <a:sym typeface="Roboto"/>
                        </a:rPr>
                        <a:t>Property</a:t>
                      </a:r>
                      <a:endParaRPr b="1" sz="1200">
                        <a:solidFill>
                          <a:srgbClr val="F0F3F3"/>
                        </a:solidFill>
                        <a:latin typeface="Roboto"/>
                        <a:ea typeface="Roboto"/>
                        <a:cs typeface="Roboto"/>
                        <a:sym typeface="Roboto"/>
                      </a:endParaRPr>
                    </a:p>
                  </a:txBody>
                  <a:tcPr marT="76200" marB="76200" marR="76200" marL="76200" anchor="ctr">
                    <a:lnL cap="flat" cmpd="sng" w="9525">
                      <a:solidFill>
                        <a:schemeClr val="dk1"/>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FE0E2">
                          <a:alpha val="0"/>
                        </a:srgbClr>
                      </a:solidFill>
                      <a:prstDash val="solid"/>
                      <a:round/>
                      <a:headEnd len="sm" w="sm" type="none"/>
                      <a:tailEnd len="sm" w="sm" type="none"/>
                    </a:lnB>
                    <a:solidFill>
                      <a:srgbClr val="555555"/>
                    </a:solidFill>
                  </a:tcPr>
                </a:tc>
                <a:tc>
                  <a:txBody>
                    <a:bodyPr/>
                    <a:lstStyle/>
                    <a:p>
                      <a:pPr indent="0" lvl="0" marL="0" rtl="0" algn="l">
                        <a:lnSpc>
                          <a:spcPct val="142857"/>
                        </a:lnSpc>
                        <a:spcBef>
                          <a:spcPts val="0"/>
                        </a:spcBef>
                        <a:spcAft>
                          <a:spcPts val="0"/>
                        </a:spcAft>
                        <a:buNone/>
                      </a:pPr>
                      <a:r>
                        <a:rPr b="1" lang="en" sz="1200">
                          <a:solidFill>
                            <a:srgbClr val="F0F3F3"/>
                          </a:solidFill>
                          <a:latin typeface="Roboto"/>
                          <a:ea typeface="Roboto"/>
                          <a:cs typeface="Roboto"/>
                          <a:sym typeface="Roboto"/>
                        </a:rPr>
                        <a:t>Default</a:t>
                      </a:r>
                      <a:endParaRPr b="1" sz="1200">
                        <a:solidFill>
                          <a:srgbClr val="F0F3F3"/>
                        </a:solidFill>
                        <a:latin typeface="Roboto"/>
                        <a:ea typeface="Roboto"/>
                        <a:cs typeface="Roboto"/>
                        <a:sym typeface="Roboto"/>
                      </a:endParaRPr>
                    </a:p>
                  </a:txBody>
                  <a:tcPr marT="76200" marB="76200" marR="76200" marL="76200" anchor="ctr">
                    <a:lnL cap="flat" cmpd="sng" w="9525">
                      <a:solidFill>
                        <a:srgbClr val="DFE0E2"/>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FE0E2">
                          <a:alpha val="0"/>
                        </a:srgbClr>
                      </a:solidFill>
                      <a:prstDash val="solid"/>
                      <a:round/>
                      <a:headEnd len="sm" w="sm" type="none"/>
                      <a:tailEnd len="sm" w="sm" type="none"/>
                    </a:lnB>
                    <a:solidFill>
                      <a:srgbClr val="555555"/>
                    </a:solidFill>
                  </a:tcPr>
                </a:tc>
                <a:tc>
                  <a:txBody>
                    <a:bodyPr/>
                    <a:lstStyle/>
                    <a:p>
                      <a:pPr indent="0" lvl="0" marL="0" rtl="0" algn="l">
                        <a:lnSpc>
                          <a:spcPct val="142857"/>
                        </a:lnSpc>
                        <a:spcBef>
                          <a:spcPts val="0"/>
                        </a:spcBef>
                        <a:spcAft>
                          <a:spcPts val="0"/>
                        </a:spcAft>
                        <a:buNone/>
                      </a:pPr>
                      <a:r>
                        <a:rPr b="1" lang="en" sz="1200">
                          <a:solidFill>
                            <a:srgbClr val="F0F3F3"/>
                          </a:solidFill>
                          <a:latin typeface="Roboto"/>
                          <a:ea typeface="Roboto"/>
                          <a:cs typeface="Roboto"/>
                          <a:sym typeface="Roboto"/>
                        </a:rPr>
                        <a:t>Options</a:t>
                      </a:r>
                      <a:endParaRPr b="1" sz="1200">
                        <a:solidFill>
                          <a:srgbClr val="F0F3F3"/>
                        </a:solidFill>
                        <a:latin typeface="Roboto"/>
                        <a:ea typeface="Roboto"/>
                        <a:cs typeface="Roboto"/>
                        <a:sym typeface="Roboto"/>
                      </a:endParaRPr>
                    </a:p>
                  </a:txBody>
                  <a:tcPr marT="76200" marB="76200" marR="76200" marL="76200" anchor="ctr">
                    <a:lnL cap="flat" cmpd="sng" w="9525">
                      <a:solidFill>
                        <a:srgbClr val="DFE0E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DFE0E2">
                          <a:alpha val="0"/>
                        </a:srgbClr>
                      </a:solidFill>
                      <a:prstDash val="solid"/>
                      <a:round/>
                      <a:headEnd len="sm" w="sm" type="none"/>
                      <a:tailEnd len="sm" w="sm" type="none"/>
                    </a:lnB>
                    <a:solidFill>
                      <a:srgbClr val="555555"/>
                    </a:solidFill>
                  </a:tcPr>
                </a:tc>
              </a:tr>
              <a:tr h="214275">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flexDirection</a:t>
                      </a:r>
                      <a:endParaRPr sz="1200">
                        <a:highlight>
                          <a:srgbClr val="F3F3F3"/>
                        </a:highlight>
                        <a:latin typeface="Roboto Mono"/>
                        <a:ea typeface="Roboto Mono"/>
                        <a:cs typeface="Roboto Mono"/>
                        <a:sym typeface="Roboto Mono"/>
                      </a:endParaRPr>
                    </a:p>
                  </a:txBody>
                  <a:tcPr marT="76200" marB="76200" marR="76200" marL="76200">
                    <a:lnL cap="flat" cmpd="sng" w="9525">
                      <a:solidFill>
                        <a:schemeClr val="dk1"/>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alpha val="0"/>
                        </a:srgbClr>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column</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alpha val="0"/>
                        </a:srgbClr>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row</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column</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DFE0E2">
                          <a:alpha val="0"/>
                        </a:srgbClr>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r>
              <a:tr h="269800">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justifyContent</a:t>
                      </a:r>
                      <a:endParaRPr sz="1200">
                        <a:highlight>
                          <a:srgbClr val="F3F3F3"/>
                        </a:highlight>
                        <a:latin typeface="Roboto Mono"/>
                        <a:ea typeface="Roboto Mono"/>
                        <a:cs typeface="Roboto Mono"/>
                        <a:sym typeface="Roboto Mono"/>
                      </a:endParaRPr>
                    </a:p>
                  </a:txBody>
                  <a:tcPr marT="76200" marB="76200" marR="76200" marL="76200">
                    <a:lnL cap="flat" cmpd="sng" w="9525">
                      <a:solidFill>
                        <a:schemeClr val="dk1"/>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center</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flex-end</a:t>
                      </a:r>
                      <a:r>
                        <a:rPr lang="en" sz="1200">
                          <a:latin typeface="Roboto Mono"/>
                          <a:ea typeface="Roboto Mono"/>
                          <a:cs typeface="Roboto Mono"/>
                          <a:sym typeface="Roboto Mono"/>
                        </a:rPr>
                        <a:t>,</a:t>
                      </a:r>
                      <a:r>
                        <a:rPr lang="en" sz="1200">
                          <a:highlight>
                            <a:srgbClr val="F3F3F3"/>
                          </a:highlight>
                          <a:latin typeface="Roboto Mono"/>
                          <a:ea typeface="Roboto Mono"/>
                          <a:cs typeface="Roboto Mono"/>
                          <a:sym typeface="Roboto Mono"/>
                        </a:rPr>
                        <a:t> space-around</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space-between</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rgbClr val="DFE0E2"/>
                      </a:solidFill>
                      <a:prstDash val="solid"/>
                      <a:round/>
                      <a:headEnd len="sm" w="sm" type="none"/>
                      <a:tailEnd len="sm" w="sm" type="none"/>
                    </a:lnB>
                    <a:solidFill>
                      <a:srgbClr val="FFFFFF"/>
                    </a:solidFill>
                  </a:tcPr>
                </a:tc>
              </a:tr>
              <a:tr h="269800">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alignItems</a:t>
                      </a:r>
                      <a:endParaRPr sz="1200">
                        <a:highlight>
                          <a:srgbClr val="F3F3F3"/>
                        </a:highlight>
                        <a:latin typeface="Roboto Mono"/>
                        <a:ea typeface="Roboto Mono"/>
                        <a:cs typeface="Roboto Mono"/>
                        <a:sym typeface="Roboto Mono"/>
                      </a:endParaRPr>
                    </a:p>
                  </a:txBody>
                  <a:tcPr marT="76200" marB="76200" marR="76200" marL="76200">
                    <a:lnL cap="flat" cmpd="sng" w="9525">
                      <a:solidFill>
                        <a:schemeClr val="dk1"/>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stretch</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rgbClr val="DFE0E2"/>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42857"/>
                        </a:lnSpc>
                        <a:spcBef>
                          <a:spcPts val="0"/>
                        </a:spcBef>
                        <a:spcAft>
                          <a:spcPts val="0"/>
                        </a:spcAft>
                        <a:buNone/>
                      </a:pPr>
                      <a:r>
                        <a:rPr lang="en" sz="1200">
                          <a:highlight>
                            <a:srgbClr val="F3F3F3"/>
                          </a:highlight>
                          <a:latin typeface="Roboto Mono"/>
                          <a:ea typeface="Roboto Mono"/>
                          <a:cs typeface="Roboto Mono"/>
                          <a:sym typeface="Roboto Mono"/>
                        </a:rPr>
                        <a:t>flex-start</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center</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flex-end</a:t>
                      </a:r>
                      <a:r>
                        <a:rPr lang="en" sz="1200">
                          <a:latin typeface="Roboto Mono"/>
                          <a:ea typeface="Roboto Mono"/>
                          <a:cs typeface="Roboto Mono"/>
                          <a:sym typeface="Roboto Mono"/>
                        </a:rPr>
                        <a:t>, </a:t>
                      </a:r>
                      <a:r>
                        <a:rPr lang="en" sz="1200">
                          <a:highlight>
                            <a:srgbClr val="F3F3F3"/>
                          </a:highlight>
                          <a:latin typeface="Roboto Mono"/>
                          <a:ea typeface="Roboto Mono"/>
                          <a:cs typeface="Roboto Mono"/>
                          <a:sym typeface="Roboto Mono"/>
                        </a:rPr>
                        <a:t>stretch</a:t>
                      </a:r>
                      <a:endParaRPr sz="1200">
                        <a:highlight>
                          <a:srgbClr val="F3F3F3"/>
                        </a:highlight>
                        <a:latin typeface="Roboto Mono"/>
                        <a:ea typeface="Roboto Mono"/>
                        <a:cs typeface="Roboto Mono"/>
                        <a:sym typeface="Roboto Mono"/>
                      </a:endParaRPr>
                    </a:p>
                  </a:txBody>
                  <a:tcPr marT="76200" marB="76200" marR="76200" marL="76200">
                    <a:lnL cap="flat" cmpd="sng" w="9525">
                      <a:solidFill>
                        <a:srgbClr val="DFE0E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DFE0E2"/>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1085" name="Google Shape;1085;p108"/>
          <p:cNvSpPr txBox="1"/>
          <p:nvPr/>
        </p:nvSpPr>
        <p:spPr>
          <a:xfrm>
            <a:off x="457200" y="4022450"/>
            <a:ext cx="44010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Source: </a:t>
            </a:r>
            <a:r>
              <a:rPr lang="en" u="sng">
                <a:solidFill>
                  <a:schemeClr val="hlink"/>
                </a:solidFill>
                <a:latin typeface="Roboto"/>
                <a:ea typeface="Roboto"/>
                <a:cs typeface="Roboto"/>
                <a:sym typeface="Roboto"/>
                <a:hlinkClick r:id="rId3"/>
              </a:rPr>
              <a:t>React Native Express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086" name="Google Shape;1086;p108"/>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chemeClr val="accent1"/>
                </a:solidFill>
                <a:latin typeface="Roboto"/>
                <a:ea typeface="Roboto"/>
                <a:cs typeface="Roboto"/>
                <a:sym typeface="Roboto"/>
                <a:hlinkClick r:id="rId4"/>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5"/>
              </a:rPr>
              <a:t>React Native Express</a:t>
            </a:r>
            <a:r>
              <a:rPr lang="en">
                <a:solidFill>
                  <a:srgbClr val="F2F0F5"/>
                </a:solidFill>
                <a:latin typeface="Roboto"/>
                <a:ea typeface="Roboto"/>
                <a:cs typeface="Roboto"/>
                <a:sym typeface="Roboto"/>
              </a:rPr>
              <a:t> / </a:t>
            </a:r>
            <a:r>
              <a:rPr lang="en" u="sng">
                <a:solidFill>
                  <a:schemeClr val="accent1"/>
                </a:solidFill>
                <a:latin typeface="Roboto"/>
                <a:ea typeface="Roboto"/>
                <a:cs typeface="Roboto"/>
                <a:sym typeface="Roboto"/>
                <a:hlinkClick r:id="rId6"/>
              </a:rPr>
              <a:t>Cheatsheet</a:t>
            </a:r>
            <a:r>
              <a:rPr lang="en">
                <a:solidFill>
                  <a:schemeClr val="accent1"/>
                </a:solidFill>
                <a:latin typeface="Roboto"/>
                <a:ea typeface="Roboto"/>
                <a:cs typeface="Roboto"/>
                <a:sym typeface="Roboto"/>
              </a:rPr>
              <a:t> </a:t>
            </a:r>
            <a:endParaRPr b="1" sz="1300">
              <a:solidFill>
                <a:srgbClr val="F0F3F3"/>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092" name="Google Shape;1092;p109"/>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094" name="Google Shape;1094;p109"/>
          <p:cNvSpPr txBox="1"/>
          <p:nvPr/>
        </p:nvSpPr>
        <p:spPr>
          <a:xfrm>
            <a:off x="457200" y="2134475"/>
            <a:ext cx="6200700" cy="1422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Break down the design</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Choose a component for each part</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AutoNum type="arabicPeriod"/>
            </a:pPr>
            <a:r>
              <a:rPr lang="en" sz="2400">
                <a:solidFill>
                  <a:schemeClr val="dk1"/>
                </a:solidFill>
                <a:latin typeface="Roboto"/>
                <a:ea typeface="Roboto"/>
                <a:cs typeface="Roboto"/>
                <a:sym typeface="Roboto"/>
              </a:rPr>
              <a:t>Code the component tree and style it</a:t>
            </a:r>
            <a:endParaRPr sz="2400">
              <a:solidFill>
                <a:schemeClr val="dk1"/>
              </a:solidFill>
              <a:latin typeface="Roboto"/>
              <a:ea typeface="Roboto"/>
              <a:cs typeface="Roboto"/>
              <a:sym typeface="Roboto"/>
            </a:endParaRPr>
          </a:p>
        </p:txBody>
      </p:sp>
      <p:sp>
        <p:nvSpPr>
          <p:cNvPr id="1095" name="Google Shape;1095;p109"/>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BEST PRACTICES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56"/>
          <p:cNvSpPr txBox="1"/>
          <p:nvPr/>
        </p:nvSpPr>
        <p:spPr>
          <a:xfrm>
            <a:off x="381000" y="962100"/>
            <a:ext cx="8229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Last lecture</a:t>
            </a:r>
            <a:endParaRPr sz="2400">
              <a:latin typeface="Roboto"/>
              <a:ea typeface="Roboto"/>
              <a:cs typeface="Roboto"/>
              <a:sym typeface="Roboto"/>
            </a:endParaRPr>
          </a:p>
        </p:txBody>
      </p:sp>
      <p:sp>
        <p:nvSpPr>
          <p:cNvPr id="233" name="Google Shape;233;p56"/>
          <p:cNvSpPr txBox="1"/>
          <p:nvPr/>
        </p:nvSpPr>
        <p:spPr>
          <a:xfrm>
            <a:off x="381000" y="2571750"/>
            <a:ext cx="8229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Overview for today</a:t>
            </a:r>
            <a:endParaRPr sz="2400">
              <a:latin typeface="Roboto"/>
              <a:ea typeface="Roboto"/>
              <a:cs typeface="Roboto"/>
              <a:sym typeface="Roboto"/>
            </a:endParaRPr>
          </a:p>
        </p:txBody>
      </p:sp>
      <p:sp>
        <p:nvSpPr>
          <p:cNvPr id="234" name="Google Shape;234;p56"/>
          <p:cNvSpPr txBox="1"/>
          <p:nvPr/>
        </p:nvSpPr>
        <p:spPr>
          <a:xfrm>
            <a:off x="457200" y="3018247"/>
            <a:ext cx="5378400" cy="154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 core React Native components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solidFill>
                  <a:schemeClr val="dk1"/>
                </a:solidFill>
                <a:latin typeface="Roboto"/>
                <a:ea typeface="Roboto"/>
                <a:cs typeface="Roboto"/>
                <a:sym typeface="Roboto"/>
              </a:rPr>
              <a:t>Working with layouts and flexboxes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Introduce Assignment 2</a:t>
            </a:r>
            <a:endParaRPr>
              <a:latin typeface="Roboto"/>
              <a:ea typeface="Roboto"/>
              <a:cs typeface="Roboto"/>
              <a:sym typeface="Roboto"/>
            </a:endParaRPr>
          </a:p>
        </p:txBody>
      </p:sp>
      <p:pic>
        <p:nvPicPr>
          <p:cNvPr id="235" name="Google Shape;235;p56"/>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236" name="Google Shape;236;p56"/>
          <p:cNvSpPr txBox="1"/>
          <p:nvPr/>
        </p:nvSpPr>
        <p:spPr>
          <a:xfrm>
            <a:off x="457200" y="1506958"/>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Introduced JavaScript basics </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ES6 </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JSX</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Demoed simple React Native app</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110"/>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01" name="Google Shape;1101;p110"/>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0"/>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103" name="Google Shape;1103;p110"/>
          <p:cNvSpPr txBox="1"/>
          <p:nvPr/>
        </p:nvSpPr>
        <p:spPr>
          <a:xfrm>
            <a:off x="457200" y="2134475"/>
            <a:ext cx="4509000" cy="142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Break down the design</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Choose a component for each part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Code the component tree and style it</a:t>
            </a:r>
            <a:endParaRPr sz="1800">
              <a:solidFill>
                <a:schemeClr val="dk1"/>
              </a:solidFill>
              <a:latin typeface="Roboto"/>
              <a:ea typeface="Roboto"/>
              <a:cs typeface="Roboto"/>
              <a:sym typeface="Roboto"/>
            </a:endParaRPr>
          </a:p>
        </p:txBody>
      </p:sp>
      <p:sp>
        <p:nvSpPr>
          <p:cNvPr id="1104" name="Google Shape;1104;p110"/>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05" name="Google Shape;1105;p110"/>
          <p:cNvPicPr preferRelativeResize="0"/>
          <p:nvPr/>
        </p:nvPicPr>
        <p:blipFill rotWithShape="1">
          <a:blip r:embed="rId3">
            <a:alphaModFix/>
          </a:blip>
          <a:srcRect b="12091" l="0" r="0" t="31404"/>
          <a:stretch/>
        </p:blipFill>
        <p:spPr>
          <a:xfrm>
            <a:off x="5258973" y="1154737"/>
            <a:ext cx="3427826" cy="3438887"/>
          </a:xfrm>
          <a:prstGeom prst="rect">
            <a:avLst/>
          </a:prstGeom>
          <a:noFill/>
          <a:ln cap="flat" cmpd="sng" w="19050">
            <a:solidFill>
              <a:srgbClr val="F0F3F3"/>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11"/>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11" name="Google Shape;1111;p111"/>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1"/>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113" name="Google Shape;1113;p111"/>
          <p:cNvSpPr txBox="1"/>
          <p:nvPr/>
        </p:nvSpPr>
        <p:spPr>
          <a:xfrm>
            <a:off x="457200" y="2134475"/>
            <a:ext cx="4509000" cy="142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Break down the design</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Choose a component for each part</a:t>
            </a:r>
            <a:endParaRPr sz="1800">
              <a:solidFill>
                <a:srgbClr val="DDDDDD"/>
              </a:solidFill>
              <a:latin typeface="Roboto"/>
              <a:ea typeface="Roboto"/>
              <a:cs typeface="Roboto"/>
              <a:sym typeface="Roboto"/>
            </a:endParaRPr>
          </a:p>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Code the component tree and style it</a:t>
            </a:r>
            <a:endParaRPr sz="1800">
              <a:solidFill>
                <a:srgbClr val="DDDDDD"/>
              </a:solidFill>
              <a:latin typeface="Roboto"/>
              <a:ea typeface="Roboto"/>
              <a:cs typeface="Roboto"/>
              <a:sym typeface="Roboto"/>
            </a:endParaRPr>
          </a:p>
        </p:txBody>
      </p:sp>
      <p:sp>
        <p:nvSpPr>
          <p:cNvPr id="1114" name="Google Shape;1114;p111"/>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15" name="Google Shape;1115;p111"/>
          <p:cNvPicPr preferRelativeResize="0"/>
          <p:nvPr/>
        </p:nvPicPr>
        <p:blipFill rotWithShape="1">
          <a:blip r:embed="rId3">
            <a:alphaModFix/>
          </a:blip>
          <a:srcRect b="54839" l="0" r="0" t="31404"/>
          <a:stretch/>
        </p:blipFill>
        <p:spPr>
          <a:xfrm>
            <a:off x="5541550" y="1255264"/>
            <a:ext cx="3145250" cy="768160"/>
          </a:xfrm>
          <a:prstGeom prst="rect">
            <a:avLst/>
          </a:prstGeom>
          <a:noFill/>
          <a:ln cap="flat" cmpd="sng" w="28575">
            <a:solidFill>
              <a:srgbClr val="FF0000"/>
            </a:solidFill>
            <a:prstDash val="solid"/>
            <a:round/>
            <a:headEnd len="sm" w="sm" type="none"/>
            <a:tailEnd len="sm" w="sm" type="none"/>
          </a:ln>
        </p:spPr>
      </p:pic>
      <p:pic>
        <p:nvPicPr>
          <p:cNvPr id="1116" name="Google Shape;1116;p111"/>
          <p:cNvPicPr preferRelativeResize="0"/>
          <p:nvPr/>
        </p:nvPicPr>
        <p:blipFill rotWithShape="1">
          <a:blip r:embed="rId3">
            <a:alphaModFix/>
          </a:blip>
          <a:srcRect b="23235" l="0" r="0" t="46053"/>
          <a:stretch/>
        </p:blipFill>
        <p:spPr>
          <a:xfrm>
            <a:off x="5541550" y="2201440"/>
            <a:ext cx="3145250" cy="1715038"/>
          </a:xfrm>
          <a:prstGeom prst="rect">
            <a:avLst/>
          </a:prstGeom>
          <a:noFill/>
          <a:ln cap="flat" cmpd="sng" w="28575">
            <a:solidFill>
              <a:srgbClr val="FF0000"/>
            </a:solidFill>
            <a:prstDash val="solid"/>
            <a:round/>
            <a:headEnd len="sm" w="sm" type="none"/>
            <a:tailEnd len="sm" w="sm" type="none"/>
          </a:ln>
        </p:spPr>
      </p:pic>
      <p:pic>
        <p:nvPicPr>
          <p:cNvPr id="1117" name="Google Shape;1117;p111"/>
          <p:cNvPicPr preferRelativeResize="0"/>
          <p:nvPr/>
        </p:nvPicPr>
        <p:blipFill rotWithShape="1">
          <a:blip r:embed="rId3">
            <a:alphaModFix/>
          </a:blip>
          <a:srcRect b="12092" l="0" r="0" t="77440"/>
          <a:stretch/>
        </p:blipFill>
        <p:spPr>
          <a:xfrm>
            <a:off x="5541550" y="4094495"/>
            <a:ext cx="3145250" cy="584556"/>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12"/>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23" name="Google Shape;1123;p112"/>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2"/>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125" name="Google Shape;1125;p112"/>
          <p:cNvSpPr txBox="1"/>
          <p:nvPr/>
        </p:nvSpPr>
        <p:spPr>
          <a:xfrm>
            <a:off x="457200" y="2134475"/>
            <a:ext cx="4509000" cy="142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Break down the design</a:t>
            </a:r>
            <a:endParaRPr sz="1800">
              <a:solidFill>
                <a:srgbClr val="DDDDDD"/>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Choose a component for each part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Code the component tree and style it</a:t>
            </a:r>
            <a:endParaRPr sz="1800">
              <a:solidFill>
                <a:srgbClr val="DDDDDD"/>
              </a:solidFill>
              <a:latin typeface="Roboto"/>
              <a:ea typeface="Roboto"/>
              <a:cs typeface="Roboto"/>
              <a:sym typeface="Roboto"/>
            </a:endParaRPr>
          </a:p>
        </p:txBody>
      </p:sp>
      <p:sp>
        <p:nvSpPr>
          <p:cNvPr id="1126" name="Google Shape;1126;p112"/>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27" name="Google Shape;1127;p112"/>
          <p:cNvPicPr preferRelativeResize="0"/>
          <p:nvPr/>
        </p:nvPicPr>
        <p:blipFill rotWithShape="1">
          <a:blip r:embed="rId3">
            <a:alphaModFix/>
          </a:blip>
          <a:srcRect b="54839" l="0" r="0" t="31404"/>
          <a:stretch/>
        </p:blipFill>
        <p:spPr>
          <a:xfrm>
            <a:off x="5541550" y="1255264"/>
            <a:ext cx="3145250" cy="768160"/>
          </a:xfrm>
          <a:prstGeom prst="rect">
            <a:avLst/>
          </a:prstGeom>
          <a:noFill/>
          <a:ln cap="flat" cmpd="sng" w="28575">
            <a:solidFill>
              <a:srgbClr val="FF0000"/>
            </a:solidFill>
            <a:prstDash val="solid"/>
            <a:round/>
            <a:headEnd len="sm" w="sm" type="none"/>
            <a:tailEnd len="sm" w="sm" type="none"/>
          </a:ln>
        </p:spPr>
      </p:pic>
      <p:pic>
        <p:nvPicPr>
          <p:cNvPr id="1128" name="Google Shape;1128;p112"/>
          <p:cNvPicPr preferRelativeResize="0"/>
          <p:nvPr/>
        </p:nvPicPr>
        <p:blipFill rotWithShape="1">
          <a:blip r:embed="rId3">
            <a:alphaModFix/>
          </a:blip>
          <a:srcRect b="23235" l="0" r="0" t="46053"/>
          <a:stretch/>
        </p:blipFill>
        <p:spPr>
          <a:xfrm>
            <a:off x="5541550" y="2201440"/>
            <a:ext cx="3145250" cy="1715038"/>
          </a:xfrm>
          <a:prstGeom prst="rect">
            <a:avLst/>
          </a:prstGeom>
          <a:noFill/>
          <a:ln cap="flat" cmpd="sng" w="28575">
            <a:solidFill>
              <a:srgbClr val="FF0000"/>
            </a:solidFill>
            <a:prstDash val="solid"/>
            <a:round/>
            <a:headEnd len="sm" w="sm" type="none"/>
            <a:tailEnd len="sm" w="sm" type="none"/>
          </a:ln>
        </p:spPr>
      </p:pic>
      <p:pic>
        <p:nvPicPr>
          <p:cNvPr id="1129" name="Google Shape;1129;p112"/>
          <p:cNvPicPr preferRelativeResize="0"/>
          <p:nvPr/>
        </p:nvPicPr>
        <p:blipFill rotWithShape="1">
          <a:blip r:embed="rId3">
            <a:alphaModFix/>
          </a:blip>
          <a:srcRect b="12092" l="0" r="0" t="77440"/>
          <a:stretch/>
        </p:blipFill>
        <p:spPr>
          <a:xfrm>
            <a:off x="5541550" y="4094495"/>
            <a:ext cx="3145250" cy="584556"/>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13"/>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Design to Code</a:t>
            </a:r>
            <a:endParaRPr>
              <a:latin typeface="Roboto Medium"/>
              <a:ea typeface="Roboto Medium"/>
              <a:cs typeface="Roboto Medium"/>
              <a:sym typeface="Roboto Medium"/>
            </a:endParaRPr>
          </a:p>
        </p:txBody>
      </p:sp>
      <p:sp>
        <p:nvSpPr>
          <p:cNvPr id="1135" name="Google Shape;1135;p113"/>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3"/>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FLEX-ible Layout Control </a:t>
            </a:r>
            <a:endParaRPr b="1" sz="1800">
              <a:solidFill>
                <a:srgbClr val="DFE0E2"/>
              </a:solidFill>
            </a:endParaRPr>
          </a:p>
        </p:txBody>
      </p:sp>
      <p:sp>
        <p:nvSpPr>
          <p:cNvPr id="1137" name="Google Shape;1137;p113"/>
          <p:cNvSpPr txBox="1"/>
          <p:nvPr/>
        </p:nvSpPr>
        <p:spPr>
          <a:xfrm>
            <a:off x="457200" y="2134475"/>
            <a:ext cx="4509000" cy="142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Break down the design</a:t>
            </a:r>
            <a:endParaRPr sz="1800">
              <a:solidFill>
                <a:srgbClr val="DDDDDD"/>
              </a:solidFill>
              <a:latin typeface="Roboto"/>
              <a:ea typeface="Roboto"/>
              <a:cs typeface="Roboto"/>
              <a:sym typeface="Roboto"/>
            </a:endParaRPr>
          </a:p>
          <a:p>
            <a:pPr indent="-342900" lvl="0" marL="457200" rtl="0" algn="l">
              <a:lnSpc>
                <a:spcPct val="115000"/>
              </a:lnSpc>
              <a:spcBef>
                <a:spcPts val="0"/>
              </a:spcBef>
              <a:spcAft>
                <a:spcPts val="0"/>
              </a:spcAft>
              <a:buClr>
                <a:srgbClr val="DDDDDD"/>
              </a:buClr>
              <a:buSzPts val="1800"/>
              <a:buFont typeface="Roboto"/>
              <a:buAutoNum type="arabicPeriod"/>
            </a:pPr>
            <a:r>
              <a:rPr lang="en" sz="1800">
                <a:solidFill>
                  <a:srgbClr val="DDDDDD"/>
                </a:solidFill>
                <a:latin typeface="Roboto"/>
                <a:ea typeface="Roboto"/>
                <a:cs typeface="Roboto"/>
                <a:sym typeface="Roboto"/>
              </a:rPr>
              <a:t>Choose a component for each part</a:t>
            </a:r>
            <a:endParaRPr sz="1800">
              <a:solidFill>
                <a:srgbClr val="DDDDDD"/>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Code the component tree and style it</a:t>
            </a:r>
            <a:endParaRPr sz="1800">
              <a:solidFill>
                <a:schemeClr val="dk1"/>
              </a:solidFill>
              <a:latin typeface="Roboto"/>
              <a:ea typeface="Roboto"/>
              <a:cs typeface="Roboto"/>
              <a:sym typeface="Roboto"/>
            </a:endParaRPr>
          </a:p>
        </p:txBody>
      </p:sp>
      <p:sp>
        <p:nvSpPr>
          <p:cNvPr id="1138" name="Google Shape;1138;p113"/>
          <p:cNvSpPr txBox="1"/>
          <p:nvPr/>
        </p:nvSpPr>
        <p:spPr>
          <a:xfrm>
            <a:off x="381000" y="1298375"/>
            <a:ext cx="4191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EXERCISE</a:t>
            </a:r>
            <a:endParaRPr>
              <a:latin typeface="Roboto"/>
              <a:ea typeface="Roboto"/>
              <a:cs typeface="Roboto"/>
              <a:sym typeface="Roboto"/>
            </a:endParaRPr>
          </a:p>
        </p:txBody>
      </p:sp>
      <p:pic>
        <p:nvPicPr>
          <p:cNvPr id="1139" name="Google Shape;1139;p113"/>
          <p:cNvPicPr preferRelativeResize="0"/>
          <p:nvPr/>
        </p:nvPicPr>
        <p:blipFill rotWithShape="1">
          <a:blip r:embed="rId3">
            <a:alphaModFix/>
          </a:blip>
          <a:srcRect b="54839" l="0" r="0" t="31404"/>
          <a:stretch/>
        </p:blipFill>
        <p:spPr>
          <a:xfrm>
            <a:off x="5541550" y="1255264"/>
            <a:ext cx="3145250" cy="768160"/>
          </a:xfrm>
          <a:prstGeom prst="rect">
            <a:avLst/>
          </a:prstGeom>
          <a:noFill/>
          <a:ln cap="flat" cmpd="sng" w="28575">
            <a:solidFill>
              <a:srgbClr val="FF0000"/>
            </a:solidFill>
            <a:prstDash val="solid"/>
            <a:round/>
            <a:headEnd len="sm" w="sm" type="none"/>
            <a:tailEnd len="sm" w="sm" type="none"/>
          </a:ln>
        </p:spPr>
      </p:pic>
      <p:pic>
        <p:nvPicPr>
          <p:cNvPr id="1140" name="Google Shape;1140;p113"/>
          <p:cNvPicPr preferRelativeResize="0"/>
          <p:nvPr/>
        </p:nvPicPr>
        <p:blipFill rotWithShape="1">
          <a:blip r:embed="rId3">
            <a:alphaModFix/>
          </a:blip>
          <a:srcRect b="23235" l="0" r="0" t="46053"/>
          <a:stretch/>
        </p:blipFill>
        <p:spPr>
          <a:xfrm>
            <a:off x="5541550" y="2201440"/>
            <a:ext cx="3145250" cy="1715038"/>
          </a:xfrm>
          <a:prstGeom prst="rect">
            <a:avLst/>
          </a:prstGeom>
          <a:noFill/>
          <a:ln cap="flat" cmpd="sng" w="28575">
            <a:solidFill>
              <a:srgbClr val="FF0000"/>
            </a:solidFill>
            <a:prstDash val="solid"/>
            <a:round/>
            <a:headEnd len="sm" w="sm" type="none"/>
            <a:tailEnd len="sm" w="sm" type="none"/>
          </a:ln>
        </p:spPr>
      </p:pic>
      <p:pic>
        <p:nvPicPr>
          <p:cNvPr id="1141" name="Google Shape;1141;p113"/>
          <p:cNvPicPr preferRelativeResize="0"/>
          <p:nvPr/>
        </p:nvPicPr>
        <p:blipFill rotWithShape="1">
          <a:blip r:embed="rId3">
            <a:alphaModFix/>
          </a:blip>
          <a:srcRect b="12092" l="0" r="0" t="77440"/>
          <a:stretch/>
        </p:blipFill>
        <p:spPr>
          <a:xfrm>
            <a:off x="5541550" y="4094495"/>
            <a:ext cx="3145250" cy="584556"/>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14"/>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15"/>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
        <p:nvSpPr>
          <p:cNvPr id="1152" name="Google Shape;1152;p115"/>
          <p:cNvSpPr txBox="1"/>
          <p:nvPr/>
        </p:nvSpPr>
        <p:spPr>
          <a:xfrm>
            <a:off x="533975" y="1506958"/>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Building the main screen of Tinder.</a:t>
            </a:r>
            <a:endParaRPr>
              <a:solidFill>
                <a:schemeClr val="dk2"/>
              </a:solidFill>
              <a:latin typeface="Roboto"/>
              <a:ea typeface="Roboto"/>
              <a:cs typeface="Roboto"/>
              <a:sym typeface="Roboto"/>
            </a:endParaRPr>
          </a:p>
        </p:txBody>
      </p:sp>
      <p:pic>
        <p:nvPicPr>
          <p:cNvPr id="1153" name="Google Shape;1153;p115"/>
          <p:cNvPicPr preferRelativeResize="0"/>
          <p:nvPr/>
        </p:nvPicPr>
        <p:blipFill>
          <a:blip r:embed="rId3">
            <a:alphaModFix/>
          </a:blip>
          <a:stretch>
            <a:fillRect/>
          </a:stretch>
        </p:blipFill>
        <p:spPr>
          <a:xfrm>
            <a:off x="5033025" y="615725"/>
            <a:ext cx="1735074" cy="3086099"/>
          </a:xfrm>
          <a:prstGeom prst="rect">
            <a:avLst/>
          </a:prstGeom>
          <a:noFill/>
          <a:ln>
            <a:noFill/>
          </a:ln>
        </p:spPr>
      </p:pic>
      <p:pic>
        <p:nvPicPr>
          <p:cNvPr id="1154" name="Google Shape;1154;p115"/>
          <p:cNvPicPr preferRelativeResize="0"/>
          <p:nvPr/>
        </p:nvPicPr>
        <p:blipFill>
          <a:blip r:embed="rId4">
            <a:alphaModFix/>
          </a:blip>
          <a:stretch>
            <a:fillRect/>
          </a:stretch>
        </p:blipFill>
        <p:spPr>
          <a:xfrm>
            <a:off x="5866534" y="1278697"/>
            <a:ext cx="2736575" cy="3654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16"/>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	Assignment 2</a:t>
            </a:r>
            <a:endParaRPr sz="2400">
              <a:latin typeface="Roboto"/>
              <a:ea typeface="Roboto"/>
              <a:cs typeface="Roboto"/>
              <a:sym typeface="Roboto"/>
            </a:endParaRPr>
          </a:p>
        </p:txBody>
      </p:sp>
      <p:sp>
        <p:nvSpPr>
          <p:cNvPr id="1160" name="Google Shape;1160;p116"/>
          <p:cNvSpPr txBox="1"/>
          <p:nvPr/>
        </p:nvSpPr>
        <p:spPr>
          <a:xfrm>
            <a:off x="533975" y="1506958"/>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Building the main screen of Tinder.</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Focuses on the UI.</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Exploring a bit of functionality.</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Out tonight.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Due Tuesday 10/08/19 at 11:59 PM.</a:t>
            </a:r>
            <a:endParaRPr>
              <a:solidFill>
                <a:schemeClr val="dk2"/>
              </a:solidFill>
              <a:latin typeface="Roboto"/>
              <a:ea typeface="Roboto"/>
              <a:cs typeface="Roboto"/>
              <a:sym typeface="Roboto"/>
            </a:endParaRPr>
          </a:p>
        </p:txBody>
      </p:sp>
      <p:pic>
        <p:nvPicPr>
          <p:cNvPr id="1161" name="Google Shape;1161;p116"/>
          <p:cNvPicPr preferRelativeResize="0"/>
          <p:nvPr/>
        </p:nvPicPr>
        <p:blipFill>
          <a:blip r:embed="rId3">
            <a:alphaModFix/>
          </a:blip>
          <a:stretch>
            <a:fillRect/>
          </a:stretch>
        </p:blipFill>
        <p:spPr>
          <a:xfrm>
            <a:off x="5033025" y="615725"/>
            <a:ext cx="1735074" cy="3086099"/>
          </a:xfrm>
          <a:prstGeom prst="rect">
            <a:avLst/>
          </a:prstGeom>
          <a:noFill/>
          <a:ln>
            <a:noFill/>
          </a:ln>
        </p:spPr>
      </p:pic>
      <p:pic>
        <p:nvPicPr>
          <p:cNvPr id="1162" name="Google Shape;1162;p116"/>
          <p:cNvPicPr preferRelativeResize="0"/>
          <p:nvPr/>
        </p:nvPicPr>
        <p:blipFill>
          <a:blip r:embed="rId4">
            <a:alphaModFix/>
          </a:blip>
          <a:stretch>
            <a:fillRect/>
          </a:stretch>
        </p:blipFill>
        <p:spPr>
          <a:xfrm>
            <a:off x="5866534" y="1278697"/>
            <a:ext cx="2736575" cy="3654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17"/>
          <p:cNvSpPr txBox="1"/>
          <p:nvPr/>
        </p:nvSpPr>
        <p:spPr>
          <a:xfrm>
            <a:off x="0" y="962108"/>
            <a:ext cx="9144000" cy="60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latin typeface="Roboto"/>
                <a:ea typeface="Roboto"/>
                <a:cs typeface="Roboto"/>
                <a:sym typeface="Roboto"/>
              </a:rPr>
              <a:t>Next lecture</a:t>
            </a:r>
            <a:endParaRPr sz="2400">
              <a:latin typeface="Roboto"/>
              <a:ea typeface="Roboto"/>
              <a:cs typeface="Roboto"/>
              <a:sym typeface="Roboto"/>
            </a:endParaRPr>
          </a:p>
        </p:txBody>
      </p:sp>
      <p:pic>
        <p:nvPicPr>
          <p:cNvPr id="1168" name="Google Shape;1168;p117"/>
          <p:cNvPicPr preferRelativeResize="0"/>
          <p:nvPr/>
        </p:nvPicPr>
        <p:blipFill>
          <a:blip r:embed="rId3">
            <a:alphaModFix/>
          </a:blip>
          <a:stretch>
            <a:fillRect/>
          </a:stretch>
        </p:blipFill>
        <p:spPr>
          <a:xfrm>
            <a:off x="6553800" y="1996349"/>
            <a:ext cx="1371000" cy="1371000"/>
          </a:xfrm>
          <a:prstGeom prst="rect">
            <a:avLst/>
          </a:prstGeom>
          <a:noFill/>
          <a:ln>
            <a:noFill/>
          </a:ln>
        </p:spPr>
      </p:pic>
      <p:sp>
        <p:nvSpPr>
          <p:cNvPr id="1169" name="Google Shape;1169;p117"/>
          <p:cNvSpPr txBox="1"/>
          <p:nvPr/>
        </p:nvSpPr>
        <p:spPr>
          <a:xfrm>
            <a:off x="533975" y="1824308"/>
            <a:ext cx="5378400" cy="11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Manipulating components: props and states.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Exploring the life cycle of a component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Class vs. functional components</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18"/>
          <p:cNvSpPr txBox="1"/>
          <p:nvPr/>
        </p:nvSpPr>
        <p:spPr>
          <a:xfrm>
            <a:off x="0" y="602575"/>
            <a:ext cx="9144000" cy="81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800">
                <a:latin typeface="Roboto"/>
                <a:ea typeface="Roboto"/>
                <a:cs typeface="Roboto"/>
                <a:sym typeface="Roboto"/>
              </a:rPr>
              <a:t>Office Hours</a:t>
            </a:r>
            <a:endParaRPr sz="1800">
              <a:latin typeface="Roboto"/>
              <a:ea typeface="Roboto"/>
              <a:cs typeface="Roboto"/>
              <a:sym typeface="Roboto"/>
            </a:endParaRPr>
          </a:p>
          <a:p>
            <a:pPr indent="457200" lvl="0" marL="0" rtl="0" algn="l">
              <a:spcBef>
                <a:spcPts val="0"/>
              </a:spcBef>
              <a:spcAft>
                <a:spcPts val="0"/>
              </a:spcAft>
              <a:buNone/>
            </a:pPr>
            <a:r>
              <a:rPr lang="en">
                <a:solidFill>
                  <a:srgbClr val="666666"/>
                </a:solidFill>
                <a:latin typeface="Roboto"/>
                <a:ea typeface="Roboto"/>
                <a:cs typeface="Roboto"/>
                <a:sym typeface="Roboto"/>
              </a:rPr>
              <a:t>Email us directly if you’re not available at these times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
        <p:nvSpPr>
          <p:cNvPr id="1175" name="Google Shape;1175;p118"/>
          <p:cNvSpPr txBox="1"/>
          <p:nvPr/>
        </p:nvSpPr>
        <p:spPr>
          <a:xfrm>
            <a:off x="0" y="1413768"/>
            <a:ext cx="4733700" cy="25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Abdallah AbuHashem</a:t>
            </a:r>
            <a:endParaRPr b="1">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Monday (12-1 PM) @ Huang Basement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Or b</a:t>
            </a:r>
            <a:r>
              <a:rPr lang="en">
                <a:solidFill>
                  <a:schemeClr val="dk1"/>
                </a:solidFill>
                <a:latin typeface="Roboto"/>
                <a:ea typeface="Roboto"/>
                <a:cs typeface="Roboto"/>
                <a:sym typeface="Roboto"/>
              </a:rPr>
              <a:t>y appointment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Vy Mai</a:t>
            </a:r>
            <a:endParaRPr b="1">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Tuesday (3-4 PM) @ Old Union</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Or by appointment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Cisco Vlahakis</a:t>
            </a:r>
            <a:endParaRPr b="1">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Wednesday (8-9 PM) @ Huang Basement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Or by appointment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Tiffany Manuel</a:t>
            </a:r>
            <a:endParaRPr b="1">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Thursday (2-3 PM) @ Huang Basement</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Or by appointment</a:t>
            </a:r>
            <a:endParaRPr>
              <a:solidFill>
                <a:schemeClr val="dk1"/>
              </a:solidFill>
              <a:latin typeface="Roboto"/>
              <a:ea typeface="Roboto"/>
              <a:cs typeface="Roboto"/>
              <a:sym typeface="Roboto"/>
            </a:endParaRPr>
          </a:p>
        </p:txBody>
      </p:sp>
      <p:pic>
        <p:nvPicPr>
          <p:cNvPr id="1176" name="Google Shape;1176;p118"/>
          <p:cNvPicPr preferRelativeResize="0"/>
          <p:nvPr/>
        </p:nvPicPr>
        <p:blipFill>
          <a:blip r:embed="rId3">
            <a:alphaModFix/>
          </a:blip>
          <a:stretch>
            <a:fillRect/>
          </a:stretch>
        </p:blipFill>
        <p:spPr>
          <a:xfrm>
            <a:off x="6018600" y="1632400"/>
            <a:ext cx="1427875" cy="1427875"/>
          </a:xfrm>
          <a:prstGeom prst="rect">
            <a:avLst/>
          </a:prstGeom>
          <a:noFill/>
          <a:ln>
            <a:noFill/>
          </a:ln>
        </p:spPr>
      </p:pic>
      <p:sp>
        <p:nvSpPr>
          <p:cNvPr id="1177" name="Google Shape;1177;p118"/>
          <p:cNvSpPr txBox="1"/>
          <p:nvPr/>
        </p:nvSpPr>
        <p:spPr>
          <a:xfrm>
            <a:off x="5124975" y="3236775"/>
            <a:ext cx="3215100" cy="15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For today’s attendance, please see #live channel in our Slack.</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Invitation:</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u="sng">
                <a:solidFill>
                  <a:srgbClr val="4DD0E1"/>
                </a:solidFill>
                <a:latin typeface="Roboto"/>
                <a:ea typeface="Roboto"/>
                <a:cs typeface="Roboto"/>
                <a:sym typeface="Roboto"/>
                <a:hlinkClick r:id="rId4"/>
              </a:rPr>
              <a:t>https://tinyurl.com/cs47slack2019</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p:txBody>
      </p:sp>
      <p:sp>
        <p:nvSpPr>
          <p:cNvPr id="1178" name="Google Shape;1178;p118"/>
          <p:cNvSpPr txBox="1"/>
          <p:nvPr/>
        </p:nvSpPr>
        <p:spPr>
          <a:xfrm>
            <a:off x="5125000" y="169025"/>
            <a:ext cx="32151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GitHub Form</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u="sng">
                <a:solidFill>
                  <a:schemeClr val="hlink"/>
                </a:solidFill>
                <a:latin typeface="Roboto"/>
                <a:ea typeface="Roboto"/>
                <a:cs typeface="Roboto"/>
                <a:sym typeface="Roboto"/>
                <a:hlinkClick r:id="rId5"/>
              </a:rPr>
              <a:t>https://forms.gle/unWg6D8t88j8ZPma7</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19"/>
          <p:cNvSpPr txBox="1"/>
          <p:nvPr>
            <p:ph idx="1" type="subTitle"/>
          </p:nvPr>
        </p:nvSpPr>
        <p:spPr>
          <a:xfrm>
            <a:off x="602650" y="2181750"/>
            <a:ext cx="7847400" cy="48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66666"/>
                </a:solidFill>
                <a:latin typeface="Roboto"/>
                <a:ea typeface="Roboto"/>
                <a:cs typeface="Roboto"/>
                <a:sym typeface="Roboto"/>
              </a:rPr>
              <a:t>Lecture 2A: Basic React Native Components &amp; Stylesheets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57"/>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Components</a:t>
            </a:r>
            <a:r>
              <a:rPr lang="en">
                <a:latin typeface="Roboto Medium"/>
                <a:ea typeface="Roboto Medium"/>
                <a:cs typeface="Roboto Medium"/>
                <a:sym typeface="Roboto Medium"/>
              </a:rPr>
              <a:t> </a:t>
            </a:r>
            <a:endParaRPr>
              <a:latin typeface="Roboto Medium"/>
              <a:ea typeface="Roboto Medium"/>
              <a:cs typeface="Roboto Medium"/>
              <a:sym typeface="Roboto Medium"/>
            </a:endParaRPr>
          </a:p>
        </p:txBody>
      </p:sp>
      <p:sp>
        <p:nvSpPr>
          <p:cNvPr id="242" name="Google Shape;242;p57"/>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7"/>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Building Blocks of React Native</a:t>
            </a:r>
            <a:endParaRPr b="1" sz="1800">
              <a:solidFill>
                <a:srgbClr val="DFE0E2"/>
              </a:solidFill>
            </a:endParaRPr>
          </a:p>
        </p:txBody>
      </p:sp>
      <p:sp>
        <p:nvSpPr>
          <p:cNvPr id="244" name="Google Shape;244;p57"/>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Building blocks </a:t>
            </a:r>
            <a:endParaRPr sz="2400">
              <a:solidFill>
                <a:schemeClr val="dk1"/>
              </a:solidFill>
              <a:latin typeface="Roboto"/>
              <a:ea typeface="Roboto"/>
              <a:cs typeface="Roboto"/>
              <a:sym typeface="Roboto"/>
            </a:endParaRPr>
          </a:p>
        </p:txBody>
      </p:sp>
      <p:pic>
        <p:nvPicPr>
          <p:cNvPr id="245" name="Google Shape;245;p57"/>
          <p:cNvPicPr preferRelativeResize="0"/>
          <p:nvPr/>
        </p:nvPicPr>
        <p:blipFill>
          <a:blip r:embed="rId3">
            <a:alphaModFix/>
          </a:blip>
          <a:stretch>
            <a:fillRect/>
          </a:stretch>
        </p:blipFill>
        <p:spPr>
          <a:xfrm>
            <a:off x="3355950" y="1314700"/>
            <a:ext cx="5281901" cy="350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58"/>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Components </a:t>
            </a:r>
            <a:endParaRPr>
              <a:latin typeface="Roboto Medium"/>
              <a:ea typeface="Roboto Medium"/>
              <a:cs typeface="Roboto Medium"/>
              <a:sym typeface="Roboto Medium"/>
            </a:endParaRPr>
          </a:p>
        </p:txBody>
      </p:sp>
      <p:sp>
        <p:nvSpPr>
          <p:cNvPr id="251" name="Google Shape;251;p58"/>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8"/>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Building Blocks of React Native</a:t>
            </a:r>
            <a:endParaRPr b="1" sz="1800">
              <a:solidFill>
                <a:srgbClr val="DFE0E2"/>
              </a:solidFill>
            </a:endParaRPr>
          </a:p>
        </p:txBody>
      </p:sp>
      <p:sp>
        <p:nvSpPr>
          <p:cNvPr id="253" name="Google Shape;253;p58"/>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Roboto"/>
                <a:ea typeface="Roboto"/>
                <a:cs typeface="Roboto"/>
                <a:sym typeface="Roboto"/>
              </a:rPr>
              <a:t>Building blocks</a:t>
            </a:r>
            <a:endParaRPr sz="24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i="1" lang="en" sz="1800">
                <a:solidFill>
                  <a:schemeClr val="dk1"/>
                </a:solidFill>
                <a:latin typeface="Roboto"/>
                <a:ea typeface="Roboto"/>
                <a:cs typeface="Roboto"/>
                <a:sym typeface="Roboto"/>
              </a:rPr>
              <a:t>More realistic version</a:t>
            </a:r>
            <a:endParaRPr i="1" sz="1800">
              <a:solidFill>
                <a:schemeClr val="dk1"/>
              </a:solidFill>
              <a:latin typeface="Roboto"/>
              <a:ea typeface="Roboto"/>
              <a:cs typeface="Roboto"/>
              <a:sym typeface="Roboto"/>
            </a:endParaRPr>
          </a:p>
        </p:txBody>
      </p:sp>
      <p:grpSp>
        <p:nvGrpSpPr>
          <p:cNvPr id="254" name="Google Shape;254;p58"/>
          <p:cNvGrpSpPr/>
          <p:nvPr/>
        </p:nvGrpSpPr>
        <p:grpSpPr>
          <a:xfrm>
            <a:off x="3618223" y="1660923"/>
            <a:ext cx="1594573" cy="1313034"/>
            <a:chOff x="4806300" y="3401950"/>
            <a:chExt cx="1027100" cy="845700"/>
          </a:xfrm>
        </p:grpSpPr>
        <p:sp>
          <p:nvSpPr>
            <p:cNvPr id="255" name="Google Shape;255;p58"/>
            <p:cNvSpPr/>
            <p:nvPr/>
          </p:nvSpPr>
          <p:spPr>
            <a:xfrm>
              <a:off x="4875500" y="3674950"/>
              <a:ext cx="9579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8"/>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View</a:t>
              </a:r>
              <a:endParaRPr sz="1200">
                <a:solidFill>
                  <a:srgbClr val="FF0000"/>
                </a:solidFill>
                <a:latin typeface="Roboto"/>
                <a:ea typeface="Roboto"/>
                <a:cs typeface="Roboto"/>
                <a:sym typeface="Roboto"/>
              </a:endParaRPr>
            </a:p>
          </p:txBody>
        </p:sp>
      </p:grpSp>
      <p:grpSp>
        <p:nvGrpSpPr>
          <p:cNvPr id="257" name="Google Shape;257;p58"/>
          <p:cNvGrpSpPr/>
          <p:nvPr/>
        </p:nvGrpSpPr>
        <p:grpSpPr>
          <a:xfrm>
            <a:off x="5445754" y="3077220"/>
            <a:ext cx="1715873" cy="1412826"/>
            <a:chOff x="4806300" y="3401950"/>
            <a:chExt cx="1027100" cy="845700"/>
          </a:xfrm>
        </p:grpSpPr>
        <p:sp>
          <p:nvSpPr>
            <p:cNvPr id="258" name="Google Shape;258;p58"/>
            <p:cNvSpPr/>
            <p:nvPr/>
          </p:nvSpPr>
          <p:spPr>
            <a:xfrm>
              <a:off x="4875500" y="3674950"/>
              <a:ext cx="957900" cy="572700"/>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Hello World!</a:t>
              </a:r>
              <a:endParaRPr>
                <a:solidFill>
                  <a:schemeClr val="dk1"/>
                </a:solidFill>
                <a:latin typeface="Roboto"/>
                <a:ea typeface="Roboto"/>
                <a:cs typeface="Roboto"/>
                <a:sym typeface="Roboto"/>
              </a:endParaRPr>
            </a:p>
          </p:txBody>
        </p:sp>
        <p:sp>
          <p:nvSpPr>
            <p:cNvPr id="259" name="Google Shape;259;p58"/>
            <p:cNvSpPr txBox="1"/>
            <p:nvPr/>
          </p:nvSpPr>
          <p:spPr>
            <a:xfrm>
              <a:off x="4806300" y="3401950"/>
              <a:ext cx="957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Text</a:t>
              </a:r>
              <a:endParaRPr sz="1200">
                <a:solidFill>
                  <a:srgbClr val="FF0000"/>
                </a:solidFill>
                <a:latin typeface="Roboto"/>
                <a:ea typeface="Roboto"/>
                <a:cs typeface="Roboto"/>
                <a:sym typeface="Roboto"/>
              </a:endParaRPr>
            </a:p>
          </p:txBody>
        </p:sp>
      </p:grpSp>
      <p:grpSp>
        <p:nvGrpSpPr>
          <p:cNvPr id="260" name="Google Shape;260;p58"/>
          <p:cNvGrpSpPr/>
          <p:nvPr/>
        </p:nvGrpSpPr>
        <p:grpSpPr>
          <a:xfrm>
            <a:off x="6633414" y="1329308"/>
            <a:ext cx="1685980" cy="1313367"/>
            <a:chOff x="7403020" y="2410119"/>
            <a:chExt cx="1357800" cy="1057717"/>
          </a:xfrm>
        </p:grpSpPr>
        <p:sp>
          <p:nvSpPr>
            <p:cNvPr id="261" name="Google Shape;261;p58"/>
            <p:cNvSpPr txBox="1"/>
            <p:nvPr/>
          </p:nvSpPr>
          <p:spPr>
            <a:xfrm>
              <a:off x="7403020" y="2410119"/>
              <a:ext cx="13578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Roboto"/>
                  <a:ea typeface="Roboto"/>
                  <a:cs typeface="Roboto"/>
                  <a:sym typeface="Roboto"/>
                </a:rPr>
                <a:t>Image</a:t>
              </a:r>
              <a:endParaRPr sz="1200">
                <a:solidFill>
                  <a:srgbClr val="FF0000"/>
                </a:solidFill>
                <a:latin typeface="Roboto"/>
                <a:ea typeface="Roboto"/>
                <a:cs typeface="Roboto"/>
                <a:sym typeface="Roboto"/>
              </a:endParaRPr>
            </a:p>
          </p:txBody>
        </p:sp>
        <p:sp>
          <p:nvSpPr>
            <p:cNvPr id="262" name="Google Shape;262;p58"/>
            <p:cNvSpPr/>
            <p:nvPr/>
          </p:nvSpPr>
          <p:spPr>
            <a:xfrm>
              <a:off x="7489569" y="2751560"/>
              <a:ext cx="1198046" cy="716276"/>
            </a:xfrm>
            <a:prstGeom prst="roundRect">
              <a:avLst>
                <a:gd fmla="val 0" name="adj"/>
              </a:avLst>
            </a:prstGeom>
            <a:solidFill>
              <a:srgbClr val="FFFFFF">
                <a:alpha val="575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58"/>
            <p:cNvPicPr preferRelativeResize="0"/>
            <p:nvPr/>
          </p:nvPicPr>
          <p:blipFill>
            <a:blip r:embed="rId3">
              <a:alphaModFix/>
            </a:blip>
            <a:stretch>
              <a:fillRect/>
            </a:stretch>
          </p:blipFill>
          <p:spPr>
            <a:xfrm>
              <a:off x="7781138" y="2819958"/>
              <a:ext cx="601618" cy="60161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9"/>
          <p:cNvSpPr txBox="1"/>
          <p:nvPr>
            <p:ph idx="4294967295" type="title"/>
          </p:nvPr>
        </p:nvSpPr>
        <p:spPr>
          <a:xfrm>
            <a:off x="381000" y="453225"/>
            <a:ext cx="41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View </a:t>
            </a:r>
            <a:endParaRPr>
              <a:latin typeface="Roboto Medium"/>
              <a:ea typeface="Roboto Medium"/>
              <a:cs typeface="Roboto Medium"/>
              <a:sym typeface="Roboto Medium"/>
            </a:endParaRPr>
          </a:p>
        </p:txBody>
      </p:sp>
      <p:sp>
        <p:nvSpPr>
          <p:cNvPr id="269" name="Google Shape;269;p59"/>
          <p:cNvSpPr txBox="1"/>
          <p:nvPr/>
        </p:nvSpPr>
        <p:spPr>
          <a:xfrm>
            <a:off x="0" y="4742475"/>
            <a:ext cx="9144000" cy="401100"/>
          </a:xfrm>
          <a:prstGeom prst="rect">
            <a:avLst/>
          </a:prstGeom>
          <a:solidFill>
            <a:srgbClr val="384048"/>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3"/>
              </a:rPr>
              <a:t>React Native Docs</a:t>
            </a:r>
            <a:r>
              <a:rPr lang="en">
                <a:solidFill>
                  <a:srgbClr val="F0F3F3"/>
                </a:solidFill>
                <a:latin typeface="Roboto"/>
                <a:ea typeface="Roboto"/>
                <a:cs typeface="Roboto"/>
                <a:sym typeface="Roboto"/>
              </a:rPr>
              <a:t> / </a:t>
            </a:r>
            <a:r>
              <a:rPr lang="en" u="sng">
                <a:solidFill>
                  <a:srgbClr val="4DD0E1"/>
                </a:solidFill>
                <a:latin typeface="Roboto"/>
                <a:ea typeface="Roboto"/>
                <a:cs typeface="Roboto"/>
                <a:sym typeface="Roboto"/>
                <a:hlinkClick r:id="rId4"/>
              </a:rPr>
              <a:t>React Native Express</a:t>
            </a:r>
            <a:r>
              <a:rPr lang="en">
                <a:solidFill>
                  <a:srgbClr val="4DD0E1"/>
                </a:solidFill>
                <a:latin typeface="Roboto"/>
                <a:ea typeface="Roboto"/>
                <a:cs typeface="Roboto"/>
                <a:sym typeface="Roboto"/>
              </a:rPr>
              <a:t>  </a:t>
            </a:r>
            <a:endParaRPr>
              <a:solidFill>
                <a:srgbClr val="4DD0E1"/>
              </a:solidFill>
              <a:latin typeface="Roboto"/>
              <a:ea typeface="Roboto"/>
              <a:cs typeface="Roboto"/>
              <a:sym typeface="Roboto"/>
            </a:endParaRPr>
          </a:p>
        </p:txBody>
      </p:sp>
      <p:sp>
        <p:nvSpPr>
          <p:cNvPr id="270" name="Google Shape;270;p59"/>
          <p:cNvSpPr txBox="1"/>
          <p:nvPr/>
        </p:nvSpPr>
        <p:spPr>
          <a:xfrm>
            <a:off x="381000" y="1298375"/>
            <a:ext cx="3000000" cy="4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chemeClr val="dk2"/>
                </a:solidFill>
                <a:latin typeface="Roboto"/>
                <a:ea typeface="Roboto"/>
                <a:cs typeface="Roboto"/>
                <a:sym typeface="Roboto"/>
              </a:rPr>
              <a:t>WHAT IS IT?</a:t>
            </a:r>
            <a:endParaRPr b="1" sz="1200">
              <a:latin typeface="Roboto"/>
              <a:ea typeface="Roboto"/>
              <a:cs typeface="Roboto"/>
              <a:sym typeface="Roboto"/>
            </a:endParaRPr>
          </a:p>
        </p:txBody>
      </p:sp>
      <p:sp>
        <p:nvSpPr>
          <p:cNvPr id="271" name="Google Shape;271;p59"/>
          <p:cNvSpPr/>
          <p:nvPr/>
        </p:nvSpPr>
        <p:spPr>
          <a:xfrm>
            <a:off x="0" y="1660778"/>
            <a:ext cx="9144000" cy="2370300"/>
          </a:xfrm>
          <a:prstGeom prst="snip2DiagRect">
            <a:avLst>
              <a:gd fmla="val 0" name="adj1"/>
              <a:gd fmla="val 16667" name="adj2"/>
            </a:avLst>
          </a:prstGeom>
          <a:solidFill>
            <a:srgbClr val="DFE0E2">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9"/>
          <p:cNvSpPr txBox="1"/>
          <p:nvPr>
            <p:ph idx="4294967295" type="title"/>
          </p:nvPr>
        </p:nvSpPr>
        <p:spPr>
          <a:xfrm>
            <a:off x="4572000" y="453225"/>
            <a:ext cx="42291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DFE0E2"/>
                </a:solidFill>
              </a:rPr>
              <a:t>The Ultimate Container</a:t>
            </a:r>
            <a:endParaRPr b="1" sz="1800">
              <a:solidFill>
                <a:srgbClr val="DFE0E2"/>
              </a:solidFill>
            </a:endParaRPr>
          </a:p>
        </p:txBody>
      </p:sp>
      <p:sp>
        <p:nvSpPr>
          <p:cNvPr id="273" name="Google Shape;273;p59"/>
          <p:cNvSpPr txBox="1"/>
          <p:nvPr/>
        </p:nvSpPr>
        <p:spPr>
          <a:xfrm>
            <a:off x="457200" y="2134475"/>
            <a:ext cx="3256200" cy="142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latin typeface="Roboto"/>
                <a:ea typeface="Roboto"/>
                <a:cs typeface="Roboto"/>
                <a:sym typeface="Roboto"/>
              </a:rPr>
              <a:t>A container that supports styling and layout control</a:t>
            </a:r>
            <a:endParaRPr sz="24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424B54"/>
      </a:dk1>
      <a:lt1>
        <a:srgbClr val="FFFFFF"/>
      </a:lt1>
      <a:dk2>
        <a:srgbClr val="595959"/>
      </a:dk2>
      <a:lt2>
        <a:srgbClr val="EEEEEE"/>
      </a:lt2>
      <a:accent1>
        <a:srgbClr val="4DD0E1"/>
      </a:accent1>
      <a:accent2>
        <a:srgbClr val="212121"/>
      </a:accent2>
      <a:accent3>
        <a:srgbClr val="78909C"/>
      </a:accent3>
      <a:accent4>
        <a:srgbClr val="FFAB40"/>
      </a:accent4>
      <a:accent5>
        <a:srgbClr val="4DD0E1"/>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